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56" r:id="rId2"/>
    <p:sldId id="383" r:id="rId3"/>
    <p:sldId id="403" r:id="rId4"/>
    <p:sldId id="382" r:id="rId5"/>
    <p:sldId id="404" r:id="rId6"/>
    <p:sldId id="407" r:id="rId7"/>
    <p:sldId id="408" r:id="rId8"/>
    <p:sldId id="409" r:id="rId9"/>
    <p:sldId id="405" r:id="rId10"/>
    <p:sldId id="390" r:id="rId11"/>
    <p:sldId id="410" r:id="rId12"/>
    <p:sldId id="411" r:id="rId13"/>
    <p:sldId id="386" r:id="rId14"/>
    <p:sldId id="387" r:id="rId15"/>
    <p:sldId id="388" r:id="rId16"/>
    <p:sldId id="389" r:id="rId17"/>
    <p:sldId id="362" r:id="rId18"/>
    <p:sldId id="393" r:id="rId19"/>
    <p:sldId id="270" r:id="rId20"/>
    <p:sldId id="366" r:id="rId21"/>
    <p:sldId id="374" r:id="rId22"/>
    <p:sldId id="427" r:id="rId23"/>
    <p:sldId id="392" r:id="rId24"/>
    <p:sldId id="433" r:id="rId25"/>
    <p:sldId id="434" r:id="rId26"/>
    <p:sldId id="435" r:id="rId27"/>
    <p:sldId id="436" r:id="rId28"/>
    <p:sldId id="437" r:id="rId29"/>
    <p:sldId id="439" r:id="rId30"/>
    <p:sldId id="440" r:id="rId31"/>
    <p:sldId id="441" r:id="rId32"/>
    <p:sldId id="442" r:id="rId33"/>
    <p:sldId id="443" r:id="rId34"/>
    <p:sldId id="444" r:id="rId35"/>
    <p:sldId id="445" r:id="rId36"/>
    <p:sldId id="446" r:id="rId37"/>
    <p:sldId id="447" r:id="rId38"/>
    <p:sldId id="448" r:id="rId39"/>
    <p:sldId id="363" r:id="rId40"/>
    <p:sldId id="394" r:id="rId41"/>
    <p:sldId id="396" r:id="rId42"/>
    <p:sldId id="375" r:id="rId43"/>
    <p:sldId id="451" r:id="rId44"/>
    <p:sldId id="454" r:id="rId45"/>
    <p:sldId id="456" r:id="rId46"/>
    <p:sldId id="474" r:id="rId47"/>
    <p:sldId id="460" r:id="rId48"/>
    <p:sldId id="461" r:id="rId49"/>
    <p:sldId id="462" r:id="rId50"/>
    <p:sldId id="482" r:id="rId51"/>
    <p:sldId id="463" r:id="rId52"/>
    <p:sldId id="464" r:id="rId53"/>
    <p:sldId id="465" r:id="rId54"/>
    <p:sldId id="466" r:id="rId55"/>
    <p:sldId id="467" r:id="rId56"/>
    <p:sldId id="468" r:id="rId57"/>
    <p:sldId id="469" r:id="rId58"/>
    <p:sldId id="470" r:id="rId59"/>
    <p:sldId id="471" r:id="rId60"/>
    <p:sldId id="472" r:id="rId61"/>
    <p:sldId id="479" r:id="rId62"/>
    <p:sldId id="478" r:id="rId63"/>
    <p:sldId id="477" r:id="rId64"/>
    <p:sldId id="476" r:id="rId65"/>
    <p:sldId id="480" r:id="rId66"/>
    <p:sldId id="483" r:id="rId67"/>
    <p:sldId id="484" r:id="rId68"/>
    <p:sldId id="485" r:id="rId69"/>
    <p:sldId id="481" r:id="rId7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60"/>
      </p:cViewPr>
      <p:guideLst/>
    </p:cSldViewPr>
  </p:slideViewPr>
  <p:outlineViewPr>
    <p:cViewPr>
      <p:scale>
        <a:sx n="33" d="100"/>
        <a:sy n="33" d="100"/>
      </p:scale>
      <p:origin x="0" y="-470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6651" tIns="48325" rIns="96651" bIns="48325" rtlCol="0"/>
          <a:lstStyle>
            <a:lvl1pPr algn="r">
              <a:defRPr sz="1200"/>
            </a:lvl1pPr>
          </a:lstStyle>
          <a:p>
            <a:endParaRPr lang="he-IL"/>
          </a:p>
        </p:txBody>
      </p:sp>
      <p:sp>
        <p:nvSpPr>
          <p:cNvPr id="3" name="Date Placeholder 2"/>
          <p:cNvSpPr>
            <a:spLocks noGrp="1"/>
          </p:cNvSpPr>
          <p:nvPr>
            <p:ph type="dt" idx="1"/>
          </p:nvPr>
        </p:nvSpPr>
        <p:spPr>
          <a:xfrm>
            <a:off x="4143588" y="0"/>
            <a:ext cx="3169921" cy="481728"/>
          </a:xfrm>
          <a:prstGeom prst="rect">
            <a:avLst/>
          </a:prstGeom>
        </p:spPr>
        <p:txBody>
          <a:bodyPr vert="horz" lIns="96651" tIns="48325" rIns="96651" bIns="48325" rtlCol="0"/>
          <a:lstStyle>
            <a:lvl1pPr algn="l">
              <a:defRPr sz="1200"/>
            </a:lvl1pPr>
          </a:lstStyle>
          <a:p>
            <a:fld id="{E7A1A62F-4B2F-44EA-8185-6428D8E6C471}" type="datetimeFigureOut">
              <a:rPr lang="he-IL" smtClean="0"/>
              <a:t>ז'/אב/תשפ"ב</a:t>
            </a:fld>
            <a:endParaRPr lang="he-IL"/>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he-IL"/>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9119475"/>
            <a:ext cx="3169921" cy="481727"/>
          </a:xfrm>
          <a:prstGeom prst="rect">
            <a:avLst/>
          </a:prstGeom>
        </p:spPr>
        <p:txBody>
          <a:bodyPr vert="horz" lIns="96651" tIns="48325" rIns="96651" bIns="48325" rtlCol="0" anchor="b"/>
          <a:lstStyle>
            <a:lvl1pPr algn="r">
              <a:defRPr sz="1200"/>
            </a:lvl1pPr>
          </a:lstStyle>
          <a:p>
            <a:endParaRPr lang="he-IL"/>
          </a:p>
        </p:txBody>
      </p:sp>
      <p:sp>
        <p:nvSpPr>
          <p:cNvPr id="7" name="Slide Number Placeholder 6"/>
          <p:cNvSpPr>
            <a:spLocks noGrp="1"/>
          </p:cNvSpPr>
          <p:nvPr>
            <p:ph type="sldNum" sz="quarter" idx="5"/>
          </p:nvPr>
        </p:nvSpPr>
        <p:spPr>
          <a:xfrm>
            <a:off x="4143588" y="9119475"/>
            <a:ext cx="3169921" cy="481727"/>
          </a:xfrm>
          <a:prstGeom prst="rect">
            <a:avLst/>
          </a:prstGeom>
        </p:spPr>
        <p:txBody>
          <a:bodyPr vert="horz" lIns="96651" tIns="48325" rIns="96651" bIns="48325" rtlCol="0" anchor="b"/>
          <a:lstStyle>
            <a:lvl1pPr algn="l">
              <a:defRPr sz="1200"/>
            </a:lvl1pPr>
          </a:lstStyle>
          <a:p>
            <a:fld id="{445578B6-723A-45FD-B762-3266D18F4306}" type="slidenum">
              <a:rPr lang="he-IL" smtClean="0"/>
              <a:t>‹#›</a:t>
            </a:fld>
            <a:endParaRPr lang="he-IL"/>
          </a:p>
        </p:txBody>
      </p:sp>
    </p:spTree>
    <p:extLst>
      <p:ext uri="{BB962C8B-B14F-4D97-AF65-F5344CB8AC3E}">
        <p14:creationId xmlns:p14="http://schemas.microsoft.com/office/powerpoint/2010/main" val="53891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a:t>
            </a:fld>
            <a:endParaRPr lang="he-IL"/>
          </a:p>
        </p:txBody>
      </p:sp>
    </p:spTree>
    <p:extLst>
      <p:ext uri="{BB962C8B-B14F-4D97-AF65-F5344CB8AC3E}">
        <p14:creationId xmlns:p14="http://schemas.microsoft.com/office/powerpoint/2010/main" val="421940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45578B6-723A-45FD-B762-3266D18F4306}" type="slidenum">
              <a:rPr lang="he-IL" smtClean="0"/>
              <a:t>21</a:t>
            </a:fld>
            <a:endParaRPr lang="he-IL"/>
          </a:p>
        </p:txBody>
      </p:sp>
    </p:spTree>
    <p:extLst>
      <p:ext uri="{BB962C8B-B14F-4D97-AF65-F5344CB8AC3E}">
        <p14:creationId xmlns:p14="http://schemas.microsoft.com/office/powerpoint/2010/main" val="399046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and-gate</a:t>
            </a:r>
            <a:r>
              <a:rPr lang="en-US" baseline="0" dirty="0" smtClean="0"/>
              <a:t> is called </a:t>
            </a:r>
            <a:r>
              <a:rPr lang="en-US" b="1" baseline="0" dirty="0" smtClean="0"/>
              <a:t>decomposable </a:t>
            </a:r>
            <a:r>
              <a:rPr lang="en-US" baseline="0" dirty="0" smtClean="0"/>
              <a:t>if for every two of its input gates the intersection of their variable is empty.</a:t>
            </a:r>
          </a:p>
          <a:p>
            <a:r>
              <a:rPr lang="en-US" baseline="0" dirty="0" smtClean="0"/>
              <a:t>And a circuit will be called decomposable – if all of its and-gates are decomposable.</a:t>
            </a:r>
          </a:p>
          <a:p>
            <a:endParaRPr lang="en-US" baseline="0" dirty="0" smtClean="0"/>
          </a:p>
          <a:p>
            <a:pPr defTabSz="966511">
              <a:defRPr/>
            </a:pPr>
            <a:r>
              <a:rPr lang="en-US" dirty="0" smtClean="0"/>
              <a:t>An or-gate called</a:t>
            </a:r>
            <a:r>
              <a:rPr lang="en-US" baseline="0" dirty="0" smtClean="0"/>
              <a:t> </a:t>
            </a:r>
            <a:r>
              <a:rPr lang="en-US" b="1" dirty="0" smtClean="0"/>
              <a:t>deterministic</a:t>
            </a:r>
            <a:r>
              <a:rPr lang="en-US" dirty="0" smtClean="0"/>
              <a:t> </a:t>
            </a:r>
            <a:r>
              <a:rPr lang="en-US" dirty="0"/>
              <a:t>if for every two input gates </a:t>
            </a:r>
            <a:r>
              <a:rPr lang="en-US" dirty="0" smtClean="0"/>
              <a:t>there </a:t>
            </a:r>
            <a:r>
              <a:rPr lang="en-US" dirty="0"/>
              <a:t>is no assignment that satisfies them </a:t>
            </a:r>
            <a:r>
              <a:rPr lang="en-US" dirty="0" smtClean="0"/>
              <a:t>both.</a:t>
            </a:r>
          </a:p>
          <a:p>
            <a:pPr defTabSz="966511">
              <a:defRPr/>
            </a:pPr>
            <a:r>
              <a:rPr lang="en-US" dirty="0" smtClean="0"/>
              <a:t>And again,</a:t>
            </a:r>
            <a:r>
              <a:rPr lang="en-US" baseline="0" dirty="0" smtClean="0"/>
              <a:t> a circuit is called deterministic - if all of its or-gates are deterministic.</a:t>
            </a:r>
            <a:endParaRPr lang="en-US" dirty="0" smtClean="0"/>
          </a:p>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22</a:t>
            </a:fld>
            <a:endParaRPr lang="he-IL"/>
          </a:p>
        </p:txBody>
      </p:sp>
    </p:spTree>
    <p:extLst>
      <p:ext uri="{BB962C8B-B14F-4D97-AF65-F5344CB8AC3E}">
        <p14:creationId xmlns:p14="http://schemas.microsoft.com/office/powerpoint/2010/main" val="305319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511">
                  <a:defRPr/>
                </a:pPr>
                <a:r>
                  <a:rPr lang="en-US" dirty="0" smtClean="0"/>
                  <a:t>So,</a:t>
                </a:r>
                <a:r>
                  <a:rPr lang="en-US" baseline="0" dirty="0" smtClean="0"/>
                  <a:t> as I said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𝑆𝐴</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𝑘</m:t>
                        </m:r>
                      </m:sub>
                    </m:sSub>
                    <m:r>
                      <a:rPr lang="en-US" i="1" dirty="0">
                        <a:latin typeface="Cambria Math" panose="02040503050406030204" pitchFamily="18" charset="0"/>
                      </a:rPr>
                      <m:t>(</m:t>
                    </m:r>
                    <m:r>
                      <a:rPr lang="en-US" i="1" dirty="0">
                        <a:latin typeface="Cambria Math" panose="02040503050406030204" pitchFamily="18" charset="0"/>
                      </a:rPr>
                      <m:t>𝜑</m:t>
                    </m:r>
                    <m:r>
                      <a:rPr lang="en-US" i="1" dirty="0">
                        <a:latin typeface="Cambria Math" panose="02040503050406030204" pitchFamily="18" charset="0"/>
                      </a:rPr>
                      <m:t>)</m:t>
                    </m:r>
                  </m:oMath>
                </a14:m>
                <a:r>
                  <a:rPr lang="en-US" i="1" dirty="0" smtClean="0"/>
                  <a:t> </a:t>
                </a:r>
                <a:r>
                  <a:rPr lang="en-US" dirty="0" smtClean="0"/>
                  <a:t>is how many assignments of size </a:t>
                </a:r>
                <a14:m>
                  <m:oMath xmlns:m="http://schemas.openxmlformats.org/officeDocument/2006/math">
                    <m:r>
                      <a:rPr lang="en-US" b="0" i="1" dirty="0" smtClean="0">
                        <a:latin typeface="Cambria Math" panose="02040503050406030204" pitchFamily="18" charset="0"/>
                      </a:rPr>
                      <m:t>𝑘</m:t>
                    </m:r>
                  </m:oMath>
                </a14:m>
                <a:r>
                  <a:rPr lang="en-US" i="1" dirty="0" smtClean="0"/>
                  <a:t> </a:t>
                </a:r>
                <a:r>
                  <a:rPr lang="en-US" dirty="0"/>
                  <a:t>satisfies</a:t>
                </a:r>
                <a:r>
                  <a:rPr lang="en-US" i="1" dirty="0" smtClean="0"/>
                  <a:t> </a:t>
                </a:r>
                <a14:m>
                  <m:oMath xmlns:m="http://schemas.openxmlformats.org/officeDocument/2006/math">
                    <m:r>
                      <a:rPr lang="en-US" i="1" dirty="0">
                        <a:latin typeface="Cambria Math" panose="02040503050406030204" pitchFamily="18" charset="0"/>
                      </a:rPr>
                      <m:t>𝜑</m:t>
                    </m:r>
                  </m:oMath>
                </a14:m>
                <a:endParaRPr lang="he-IL" i="1" dirty="0"/>
              </a:p>
              <a:p>
                <a:endParaRPr lang="he-IL"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as I said </a:t>
                </a:r>
                <a:r>
                  <a:rPr lang="en-US" i="0" dirty="0">
                    <a:latin typeface="Cambria Math" panose="02040503050406030204" pitchFamily="18" charset="0"/>
                  </a:rPr>
                  <a:t>#𝑆𝐴𝑇_𝑘 (𝜑)</a:t>
                </a:r>
                <a:r>
                  <a:rPr lang="en-US" i="1" dirty="0" smtClean="0"/>
                  <a:t> </a:t>
                </a:r>
                <a:r>
                  <a:rPr lang="en-US" dirty="0" smtClean="0"/>
                  <a:t>is how many assignments of size </a:t>
                </a:r>
                <a:r>
                  <a:rPr lang="en-US" b="0" i="0" dirty="0" smtClean="0">
                    <a:latin typeface="Cambria Math" panose="02040503050406030204" pitchFamily="18" charset="0"/>
                  </a:rPr>
                  <a:t>𝑘</a:t>
                </a:r>
                <a:r>
                  <a:rPr lang="en-US" i="1" dirty="0" smtClean="0"/>
                  <a:t> </a:t>
                </a:r>
                <a:r>
                  <a:rPr lang="en-US" dirty="0"/>
                  <a:t>satisfies</a:t>
                </a:r>
                <a:r>
                  <a:rPr lang="en-US" i="1" dirty="0" smtClean="0"/>
                  <a:t> </a:t>
                </a:r>
                <a:r>
                  <a:rPr lang="en-US" i="0" dirty="0">
                    <a:latin typeface="Cambria Math" panose="02040503050406030204" pitchFamily="18" charset="0"/>
                  </a:rPr>
                  <a:t>𝜑</a:t>
                </a:r>
                <a:endParaRPr lang="he-IL" i="1" dirty="0"/>
              </a:p>
              <a:p>
                <a:endParaRPr lang="he-IL" dirty="0"/>
              </a:p>
            </p:txBody>
          </p:sp>
        </mc:Fallback>
      </mc:AlternateContent>
      <p:sp>
        <p:nvSpPr>
          <p:cNvPr id="4" name="Slide Number Placeholder 3"/>
          <p:cNvSpPr>
            <a:spLocks noGrp="1"/>
          </p:cNvSpPr>
          <p:nvPr>
            <p:ph type="sldNum" sz="quarter" idx="10"/>
          </p:nvPr>
        </p:nvSpPr>
        <p:spPr/>
        <p:txBody>
          <a:bodyPr/>
          <a:lstStyle/>
          <a:p>
            <a:fld id="{445578B6-723A-45FD-B762-3266D18F4306}" type="slidenum">
              <a:rPr lang="he-IL" smtClean="0"/>
              <a:t>24</a:t>
            </a:fld>
            <a:endParaRPr lang="he-IL"/>
          </a:p>
        </p:txBody>
      </p:sp>
    </p:spTree>
    <p:extLst>
      <p:ext uri="{BB962C8B-B14F-4D97-AF65-F5344CB8AC3E}">
        <p14:creationId xmlns:p14="http://schemas.microsoft.com/office/powerpoint/2010/main" val="32705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get back to the computation of Shapley values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25</a:t>
            </a:fld>
            <a:endParaRPr lang="he-IL"/>
          </a:p>
        </p:txBody>
      </p:sp>
    </p:spTree>
    <p:extLst>
      <p:ext uri="{BB962C8B-B14F-4D97-AF65-F5344CB8AC3E}">
        <p14:creationId xmlns:p14="http://schemas.microsoft.com/office/powerpoint/2010/main" val="346397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511">
                  <a:defRPr/>
                </a:pPr>
                <a:r>
                  <a:rPr lang="en-US" dirty="0" smtClean="0"/>
                  <a:t>And</a:t>
                </a:r>
                <a:r>
                  <a:rPr lang="en-US" dirty="0"/>
                  <a:t> let </a:t>
                </a:r>
                <a14:m>
                  <m:oMath xmlns:m="http://schemas.openxmlformats.org/officeDocument/2006/math">
                    <m:r>
                      <a:rPr lang="en-US" i="1">
                        <a:latin typeface="Cambria Math" panose="02040503050406030204" pitchFamily="18" charset="0"/>
                      </a:rPr>
                      <m:t>𝐶</m:t>
                    </m:r>
                  </m:oMath>
                </a14:m>
                <a:r>
                  <a:rPr lang="en-US" dirty="0"/>
                  <a:t> be a circuit equivalent to the provenance of </a:t>
                </a:r>
                <a14:m>
                  <m:oMath xmlns:m="http://schemas.openxmlformats.org/officeDocument/2006/math">
                    <m:r>
                      <a:rPr lang="en-US" i="1">
                        <a:latin typeface="Cambria Math" panose="02040503050406030204" pitchFamily="18" charset="0"/>
                      </a:rPr>
                      <m:t>𝑞</m:t>
                    </m:r>
                  </m:oMath>
                </a14:m>
                <a:r>
                  <a:rPr lang="en-US" dirty="0"/>
                  <a:t> over </a:t>
                </a:r>
                <a14:m>
                  <m:oMath xmlns:m="http://schemas.openxmlformats.org/officeDocument/2006/math">
                    <m:r>
                      <a:rPr lang="en-US" i="1">
                        <a:latin typeface="Cambria Math" panose="02040503050406030204" pitchFamily="18" charset="0"/>
                      </a:rPr>
                      <m:t>𝐷</m:t>
                    </m:r>
                  </m:oMath>
                </a14:m>
                <a:r>
                  <a:rPr lang="en-US" dirty="0"/>
                  <a:t>. </a:t>
                </a:r>
              </a:p>
              <a:p>
                <a:r>
                  <a:rPr lang="en-US" dirty="0" smtClean="0"/>
                  <a:t> </a:t>
                </a:r>
                <a:endParaRPr lang="he-IL"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sz="1200" dirty="0" smtClean="0"/>
                  <a:t> let </a:t>
                </a:r>
                <a:r>
                  <a:rPr lang="en-US" sz="1200" b="0" i="0" smtClean="0">
                    <a:latin typeface="Cambria Math" panose="02040503050406030204" pitchFamily="18" charset="0"/>
                  </a:rPr>
                  <a:t>𝐶</a:t>
                </a:r>
                <a:r>
                  <a:rPr lang="en-US" sz="1200" dirty="0" smtClean="0"/>
                  <a:t> be a circuit equivalent to the provenance of </a:t>
                </a:r>
                <a:r>
                  <a:rPr lang="en-US" sz="1200" b="0" i="0" smtClean="0">
                    <a:latin typeface="Cambria Math" panose="02040503050406030204" pitchFamily="18" charset="0"/>
                  </a:rPr>
                  <a:t>𝑞</a:t>
                </a:r>
                <a:r>
                  <a:rPr lang="en-US" sz="1200" dirty="0" smtClean="0"/>
                  <a:t> over </a:t>
                </a:r>
                <a:r>
                  <a:rPr lang="en-US" sz="1200" b="0" i="0" smtClean="0">
                    <a:latin typeface="Cambria Math" panose="02040503050406030204" pitchFamily="18" charset="0"/>
                  </a:rPr>
                  <a:t>𝐷</a:t>
                </a:r>
                <a:r>
                  <a:rPr lang="en-US" sz="1200" dirty="0" smtClean="0"/>
                  <a:t>. </a:t>
                </a:r>
              </a:p>
              <a:p>
                <a:r>
                  <a:rPr lang="en-US" dirty="0" smtClean="0"/>
                  <a:t> </a:t>
                </a:r>
                <a:endParaRPr lang="he-IL" dirty="0"/>
              </a:p>
            </p:txBody>
          </p:sp>
        </mc:Fallback>
      </mc:AlternateContent>
      <p:sp>
        <p:nvSpPr>
          <p:cNvPr id="4" name="Slide Number Placeholder 3"/>
          <p:cNvSpPr>
            <a:spLocks noGrp="1"/>
          </p:cNvSpPr>
          <p:nvPr>
            <p:ph type="sldNum" sz="quarter" idx="10"/>
          </p:nvPr>
        </p:nvSpPr>
        <p:spPr/>
        <p:txBody>
          <a:bodyPr/>
          <a:lstStyle/>
          <a:p>
            <a:fld id="{445578B6-723A-45FD-B762-3266D18F4306}" type="slidenum">
              <a:rPr lang="he-IL" smtClean="0"/>
              <a:t>26</a:t>
            </a:fld>
            <a:endParaRPr lang="he-IL"/>
          </a:p>
        </p:txBody>
      </p:sp>
    </p:spTree>
    <p:extLst>
      <p:ext uri="{BB962C8B-B14F-4D97-AF65-F5344CB8AC3E}">
        <p14:creationId xmlns:p14="http://schemas.microsoft.com/office/powerpoint/2010/main" val="131613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511">
                  <a:defRPr/>
                </a:pPr>
                <a:r>
                  <a:rPr lang="en-US" dirty="0" smtClean="0"/>
                  <a:t>We will denote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1</m:t>
                        </m:r>
                      </m:sub>
                    </m:sSub>
                  </m:oMath>
                </a14:m>
                <a:r>
                  <a:rPr lang="en-US" dirty="0"/>
                  <a:t> be the circuits obtained from </a:t>
                </a:r>
                <a14:m>
                  <m:oMath xmlns:m="http://schemas.openxmlformats.org/officeDocument/2006/math">
                    <m:r>
                      <a:rPr lang="en-US" i="1">
                        <a:latin typeface="Cambria Math" panose="02040503050406030204" pitchFamily="18" charset="0"/>
                      </a:rPr>
                      <m:t>𝐶</m:t>
                    </m:r>
                  </m:oMath>
                </a14:m>
                <a:r>
                  <a:rPr lang="en-US" dirty="0"/>
                  <a:t> by replacing </a:t>
                </a:r>
                <a14:m>
                  <m:oMath xmlns:m="http://schemas.openxmlformats.org/officeDocument/2006/math">
                    <m:r>
                      <a:rPr lang="en-US" i="1">
                        <a:latin typeface="Cambria Math" panose="02040503050406030204" pitchFamily="18" charset="0"/>
                      </a:rPr>
                      <m:t>𝑓</m:t>
                    </m:r>
                  </m:oMath>
                </a14:m>
                <a:r>
                  <a:rPr lang="en-US" dirty="0"/>
                  <a:t> gates with 0 and 1 respectively.</a:t>
                </a:r>
              </a:p>
              <a:p>
                <a:endParaRPr lang="he-IL"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denote by </a:t>
                </a:r>
                <a:r>
                  <a:rPr lang="en-US" sz="1200" i="0">
                    <a:latin typeface="Cambria Math" panose="02040503050406030204" pitchFamily="18" charset="0"/>
                  </a:rPr>
                  <a:t>𝐶</a:t>
                </a:r>
                <a:r>
                  <a:rPr lang="en-US" sz="1200" b="0" i="0" smtClean="0">
                    <a:latin typeface="Cambria Math" panose="02040503050406030204" pitchFamily="18" charset="0"/>
                  </a:rPr>
                  <a:t>_(</a:t>
                </a:r>
                <a:r>
                  <a:rPr lang="en-US" sz="1200" b="0" i="0" smtClean="0">
                    <a:latin typeface="Cambria Math" panose="02040503050406030204" pitchFamily="18" charset="0"/>
                  </a:rPr>
                  <a:t>𝑓=0</a:t>
                </a:r>
                <a:r>
                  <a:rPr lang="en-US" sz="1200" b="0" i="0" smtClean="0">
                    <a:latin typeface="Cambria Math" panose="02040503050406030204" pitchFamily="18" charset="0"/>
                  </a:rPr>
                  <a:t>)</a:t>
                </a:r>
                <a:r>
                  <a:rPr lang="en-US" sz="1200" dirty="0" smtClean="0"/>
                  <a:t> and </a:t>
                </a:r>
                <a:r>
                  <a:rPr lang="en-US" sz="1200" i="0">
                    <a:latin typeface="Cambria Math" panose="02040503050406030204" pitchFamily="18" charset="0"/>
                  </a:rPr>
                  <a:t>𝐶_(𝑓=</a:t>
                </a:r>
                <a:r>
                  <a:rPr lang="en-US" sz="1200" b="0" i="0" smtClean="0">
                    <a:latin typeface="Cambria Math" panose="02040503050406030204" pitchFamily="18" charset="0"/>
                  </a:rPr>
                  <a:t>1</a:t>
                </a:r>
                <a:r>
                  <a:rPr lang="en-US" sz="1200" b="0" i="0">
                    <a:latin typeface="Cambria Math" panose="02040503050406030204" pitchFamily="18" charset="0"/>
                  </a:rPr>
                  <a:t>)</a:t>
                </a:r>
                <a:r>
                  <a:rPr lang="en-US" sz="1200" dirty="0" smtClean="0"/>
                  <a:t> be the circuits obtained from </a:t>
                </a:r>
                <a:r>
                  <a:rPr lang="en-US" sz="1200" b="0" i="0" smtClean="0">
                    <a:latin typeface="Cambria Math" panose="02040503050406030204" pitchFamily="18" charset="0"/>
                  </a:rPr>
                  <a:t>𝐶</a:t>
                </a:r>
                <a:r>
                  <a:rPr lang="en-US" sz="1200" dirty="0" smtClean="0"/>
                  <a:t> by replacing </a:t>
                </a:r>
                <a:r>
                  <a:rPr lang="en-US" sz="1200" b="0" i="0" smtClean="0">
                    <a:latin typeface="Cambria Math" panose="02040503050406030204" pitchFamily="18" charset="0"/>
                  </a:rPr>
                  <a:t>𝑓</a:t>
                </a:r>
                <a:r>
                  <a:rPr lang="en-US" sz="1200" dirty="0" smtClean="0"/>
                  <a:t> gates with 0 and 1 respectively.</a:t>
                </a:r>
              </a:p>
              <a:p>
                <a:endParaRPr lang="he-IL" dirty="0"/>
              </a:p>
            </p:txBody>
          </p:sp>
        </mc:Fallback>
      </mc:AlternateContent>
      <p:sp>
        <p:nvSpPr>
          <p:cNvPr id="4" name="Slide Number Placeholder 3"/>
          <p:cNvSpPr>
            <a:spLocks noGrp="1"/>
          </p:cNvSpPr>
          <p:nvPr>
            <p:ph type="sldNum" sz="quarter" idx="10"/>
          </p:nvPr>
        </p:nvSpPr>
        <p:spPr/>
        <p:txBody>
          <a:bodyPr/>
          <a:lstStyle/>
          <a:p>
            <a:fld id="{445578B6-723A-45FD-B762-3266D18F4306}" type="slidenum">
              <a:rPr lang="he-IL" smtClean="0"/>
              <a:t>27</a:t>
            </a:fld>
            <a:endParaRPr lang="he-IL"/>
          </a:p>
        </p:txBody>
      </p:sp>
    </p:spTree>
    <p:extLst>
      <p:ext uri="{BB962C8B-B14F-4D97-AF65-F5344CB8AC3E}">
        <p14:creationId xmlns:p14="http://schemas.microsoft.com/office/powerpoint/2010/main" val="375496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 if we reorganize the above equation, and iterating over the different sizes from k=0 till the number of facts in the database,</a:t>
                </a:r>
              </a:p>
              <a:p>
                <a:r>
                  <a:rPr lang="en-US" dirty="0" smtClean="0"/>
                  <a:t>We</a:t>
                </a:r>
                <a:r>
                  <a:rPr lang="en-US" baseline="0" dirty="0" smtClean="0"/>
                  <a:t> can sum the differences in the number of assignments that satisfies the provenance where the fact of interest is set to 1 minus the number of assignments that satisfies the provenance where the fact of interest is set to 0.</a:t>
                </a:r>
              </a:p>
              <a:p>
                <a:endParaRPr lang="en-US" baseline="0" dirty="0" smtClean="0"/>
              </a:p>
              <a:p>
                <a:r>
                  <a:rPr lang="en-US" baseline="0" dirty="0" smtClean="0"/>
                  <a:t>So, assuming we can efficiently compute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𝑆𝐴</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𝑘</m:t>
                        </m:r>
                      </m:sub>
                    </m:sSub>
                  </m:oMath>
                </a14:m>
                <a:r>
                  <a:rPr lang="en-US" dirty="0" smtClean="0"/>
                  <a:t> we no longer required to</a:t>
                </a:r>
                <a:r>
                  <a:rPr lang="en-US" baseline="0" dirty="0" smtClean="0"/>
                  <a:t> iterate over an exponential number of sub-databases.</a:t>
                </a:r>
                <a:endParaRPr lang="he-IL" dirty="0"/>
              </a:p>
            </p:txBody>
          </p:sp>
        </mc:Choice>
        <mc:Fallback xmlns="">
          <p:sp>
            <p:nvSpPr>
              <p:cNvPr id="3" name="Notes Placeholder 2"/>
              <p:cNvSpPr>
                <a:spLocks noGrp="1"/>
              </p:cNvSpPr>
              <p:nvPr>
                <p:ph type="body" idx="1"/>
              </p:nvPr>
            </p:nvSpPr>
            <p:spPr/>
            <p:txBody>
              <a:bodyPr/>
              <a:lstStyle/>
              <a:p>
                <a:r>
                  <a:rPr lang="en-US" dirty="0" smtClean="0"/>
                  <a:t>So if we reorganize the above equation, and iterating over the different sizes from k=0 till the number of facts in the database,</a:t>
                </a:r>
              </a:p>
              <a:p>
                <a:r>
                  <a:rPr lang="en-US" dirty="0" smtClean="0"/>
                  <a:t>We</a:t>
                </a:r>
                <a:r>
                  <a:rPr lang="en-US" baseline="0" dirty="0" smtClean="0"/>
                  <a:t> can sum the differences in the number of assignments that satisfies the provenance where the fact of interest is set to 1 minus </a:t>
                </a:r>
                <a:r>
                  <a:rPr lang="en-US" baseline="0" dirty="0" smtClean="0"/>
                  <a:t>the number of assignments that satisfies the provenance where the fact of interest is set to 0.</a:t>
                </a:r>
              </a:p>
              <a:p>
                <a:endParaRPr lang="en-US" baseline="0" dirty="0" smtClean="0"/>
              </a:p>
              <a:p>
                <a:r>
                  <a:rPr lang="en-US" baseline="0" dirty="0" smtClean="0"/>
                  <a:t>So, assuming we can efficiently compute </a:t>
                </a:r>
                <a:r>
                  <a:rPr lang="en-US" sz="1200" b="0" i="0" smtClean="0">
                    <a:latin typeface="Cambria Math" panose="02040503050406030204" pitchFamily="18" charset="0"/>
                  </a:rPr>
                  <a:t>#𝑆𝐴</a:t>
                </a:r>
                <a:r>
                  <a:rPr lang="en-US" sz="1200" b="0" i="0" smtClean="0">
                    <a:latin typeface="Cambria Math" panose="02040503050406030204" pitchFamily="18" charset="0"/>
                  </a:rPr>
                  <a:t>𝑇_𝑘</a:t>
                </a:r>
                <a:r>
                  <a:rPr lang="en-US" dirty="0" smtClean="0"/>
                  <a:t> we no longer required to</a:t>
                </a:r>
                <a:r>
                  <a:rPr lang="en-US" baseline="0" dirty="0" smtClean="0"/>
                  <a:t> iterate over an exponential number of sub-databases.</a:t>
                </a:r>
                <a:endParaRPr lang="he-IL" dirty="0"/>
              </a:p>
            </p:txBody>
          </p:sp>
        </mc:Fallback>
      </mc:AlternateContent>
      <p:sp>
        <p:nvSpPr>
          <p:cNvPr id="4" name="Slide Number Placeholder 3"/>
          <p:cNvSpPr>
            <a:spLocks noGrp="1"/>
          </p:cNvSpPr>
          <p:nvPr>
            <p:ph type="sldNum" sz="quarter" idx="10"/>
          </p:nvPr>
        </p:nvSpPr>
        <p:spPr/>
        <p:txBody>
          <a:bodyPr/>
          <a:lstStyle/>
          <a:p>
            <a:fld id="{445578B6-723A-45FD-B762-3266D18F4306}" type="slidenum">
              <a:rPr lang="he-IL" smtClean="0"/>
              <a:t>28</a:t>
            </a:fld>
            <a:endParaRPr lang="he-IL"/>
          </a:p>
        </p:txBody>
      </p:sp>
    </p:spTree>
    <p:extLst>
      <p:ext uri="{BB962C8B-B14F-4D97-AF65-F5344CB8AC3E}">
        <p14:creationId xmlns:p14="http://schemas.microsoft.com/office/powerpoint/2010/main" val="322153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 won’t get into the details of solving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smtClean="0"/>
                  <a:t> over a deterministic and decomposable circuit.</a:t>
                </a:r>
              </a:p>
              <a:p>
                <a:r>
                  <a:rPr lang="en-US" dirty="0" smtClean="0"/>
                  <a:t>But I’ll say</a:t>
                </a:r>
                <a:r>
                  <a:rPr lang="en-US" baseline="0" dirty="0" smtClean="0"/>
                  <a:t> that thanks to the two properties of the circuit it is possible to have a dynamic-programming algorithm – such that for each inner-gate in the circuit we will look at the Boolean function defined by it, and compute the number of satisfying assignments of each size that would satisfy it.</a:t>
                </a:r>
              </a:p>
              <a:p>
                <a:r>
                  <a:rPr lang="en-US" baseline="0" dirty="0" smtClean="0"/>
                  <a:t>Thanks to the deterministic and decomposable properties, it is possible to efficiently propagate this information throughout the circuit.</a:t>
                </a:r>
              </a:p>
              <a:p>
                <a:endParaRPr lang="en-US" baseline="0" dirty="0" smtClean="0"/>
              </a:p>
              <a:p>
                <a:r>
                  <a:rPr lang="en-US" baseline="0" dirty="0" smtClean="0"/>
                  <a:t>The algorithm for exact computation resembles the algorithm described by Arenas et. al. used for calculation of SHAP scores.</a:t>
                </a:r>
                <a:endParaRPr lang="he-IL" dirty="0"/>
              </a:p>
            </p:txBody>
          </p:sp>
        </mc:Choice>
        <mc:Fallback xmlns="">
          <p:sp>
            <p:nvSpPr>
              <p:cNvPr id="3" name="Notes Placeholder 2"/>
              <p:cNvSpPr>
                <a:spLocks noGrp="1"/>
              </p:cNvSpPr>
              <p:nvPr>
                <p:ph type="body" idx="1"/>
              </p:nvPr>
            </p:nvSpPr>
            <p:spPr/>
            <p:txBody>
              <a:bodyPr/>
              <a:lstStyle/>
              <a:p>
                <a:r>
                  <a:rPr lang="en-US" dirty="0" smtClean="0"/>
                  <a:t>I won’t get into the details of solving </a:t>
                </a:r>
                <a:r>
                  <a:rPr lang="en-US" b="0" i="0" smtClean="0">
                    <a:latin typeface="Cambria Math" panose="02040503050406030204" pitchFamily="18" charset="0"/>
                  </a:rPr>
                  <a:t>#𝑆𝐴</a:t>
                </a:r>
                <a:r>
                  <a:rPr lang="en-US" b="0" i="0" smtClean="0">
                    <a:latin typeface="Cambria Math" panose="02040503050406030204" pitchFamily="18" charset="0"/>
                  </a:rPr>
                  <a:t>𝑇_𝑘</a:t>
                </a:r>
                <a:r>
                  <a:rPr lang="en-US" dirty="0" smtClean="0"/>
                  <a:t> over a </a:t>
                </a:r>
                <a:r>
                  <a:rPr lang="en-US" dirty="0" smtClean="0"/>
                  <a:t>deterministic and decomposable circuit.</a:t>
                </a:r>
              </a:p>
              <a:p>
                <a:r>
                  <a:rPr lang="en-US" dirty="0" smtClean="0"/>
                  <a:t>But I’ll say</a:t>
                </a:r>
                <a:r>
                  <a:rPr lang="en-US" baseline="0" dirty="0" smtClean="0"/>
                  <a:t> that thanks to the two properties of the circuit it is possible to have a dynamic-programming algorithm – such that for each inner-gate in the circuit we will look at the Boolean function defined by it, and compute the number of satisfying assignments of each size that would satisfy it.</a:t>
                </a:r>
              </a:p>
              <a:p>
                <a:r>
                  <a:rPr lang="en-US" baseline="0" dirty="0" smtClean="0"/>
                  <a:t>Thanks to the deterministic and decomposable properties, it is possible to efficiently propagate this information throughout the circuit.</a:t>
                </a:r>
              </a:p>
              <a:p>
                <a:endParaRPr lang="en-US" baseline="0" dirty="0" smtClean="0"/>
              </a:p>
              <a:p>
                <a:r>
                  <a:rPr lang="en-US" baseline="0" dirty="0" smtClean="0"/>
                  <a:t>The algorithm for exact computation resembles the algorithm described by Arenas et. al. used for calculation of SHAP scores.</a:t>
                </a:r>
                <a:endParaRPr lang="he-IL" dirty="0"/>
              </a:p>
            </p:txBody>
          </p:sp>
        </mc:Fallback>
      </mc:AlternateContent>
      <p:sp>
        <p:nvSpPr>
          <p:cNvPr id="4" name="Slide Number Placeholder 3"/>
          <p:cNvSpPr>
            <a:spLocks noGrp="1"/>
          </p:cNvSpPr>
          <p:nvPr>
            <p:ph type="sldNum" sz="quarter" idx="10"/>
          </p:nvPr>
        </p:nvSpPr>
        <p:spPr/>
        <p:txBody>
          <a:bodyPr/>
          <a:lstStyle/>
          <a:p>
            <a:fld id="{445578B6-723A-45FD-B762-3266D18F4306}" type="slidenum">
              <a:rPr lang="he-IL" smtClean="0"/>
              <a:t>29</a:t>
            </a:fld>
            <a:endParaRPr lang="he-IL"/>
          </a:p>
        </p:txBody>
      </p:sp>
    </p:spTree>
    <p:extLst>
      <p:ext uri="{BB962C8B-B14F-4D97-AF65-F5344CB8AC3E}">
        <p14:creationId xmlns:p14="http://schemas.microsoft.com/office/powerpoint/2010/main" val="2012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the DNF of Alices’ provenance circuit, which is displayed on the left, can be transformed to the equivalent circuit on the right.</a:t>
            </a:r>
          </a:p>
          <a:p>
            <a:r>
              <a:rPr lang="en-US" dirty="0"/>
              <a:t>Note, that the circuit on the right is deterministic and decomposable.</a:t>
            </a:r>
          </a:p>
          <a:p>
            <a:r>
              <a:rPr lang="en-US" dirty="0"/>
              <a:t>A circuit is deterministic if for all of its or-gates only a single input to the gates can be satisfied in all assignments.</a:t>
            </a:r>
          </a:p>
          <a:p>
            <a:pPr defTabSz="966511">
              <a:defRPr/>
            </a:pPr>
            <a:r>
              <a:rPr lang="en-US" dirty="0"/>
              <a:t>Additionally, a circuit is decomposable if the inputs of all and-gates do not share variables.</a:t>
            </a:r>
          </a:p>
          <a:p>
            <a:pPr defTabSz="966511">
              <a:defRPr/>
            </a:pPr>
            <a:r>
              <a:rPr lang="en-US" dirty="0"/>
              <a:t>Note that the circuit on the right maintains those two properties.</a:t>
            </a:r>
          </a:p>
          <a:p>
            <a:endParaRPr lang="en-US" dirty="0"/>
          </a:p>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39</a:t>
            </a:fld>
            <a:endParaRPr lang="he-IL"/>
          </a:p>
        </p:txBody>
      </p:sp>
    </p:spTree>
    <p:extLst>
      <p:ext uri="{BB962C8B-B14F-4D97-AF65-F5344CB8AC3E}">
        <p14:creationId xmlns:p14="http://schemas.microsoft.com/office/powerpoint/2010/main" val="1920161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45578B6-723A-45FD-B762-3266D18F4306}" type="slidenum">
              <a:rPr lang="he-IL" smtClean="0"/>
              <a:t>42</a:t>
            </a:fld>
            <a:endParaRPr lang="he-IL"/>
          </a:p>
        </p:txBody>
      </p:sp>
    </p:spTree>
    <p:extLst>
      <p:ext uri="{BB962C8B-B14F-4D97-AF65-F5344CB8AC3E}">
        <p14:creationId xmlns:p14="http://schemas.microsoft.com/office/powerpoint/2010/main" val="192276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10</a:t>
            </a:fld>
            <a:endParaRPr lang="he-IL"/>
          </a:p>
        </p:txBody>
      </p:sp>
    </p:spTree>
    <p:extLst>
      <p:ext uri="{BB962C8B-B14F-4D97-AF65-F5344CB8AC3E}">
        <p14:creationId xmlns:p14="http://schemas.microsoft.com/office/powerpoint/2010/main" val="353495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dirty="0" smtClean="0"/>
              <a:t>For many scenarios it is sufficient to obtain the importance ranking, rather than the exact Shapley values</a:t>
            </a:r>
            <a:endParaRPr lang="en-US" b="0" dirty="0" smtClean="0"/>
          </a:p>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43</a:t>
            </a:fld>
            <a:endParaRPr lang="he-IL"/>
          </a:p>
        </p:txBody>
      </p:sp>
    </p:spTree>
    <p:extLst>
      <p:ext uri="{BB962C8B-B14F-4D97-AF65-F5344CB8AC3E}">
        <p14:creationId xmlns:p14="http://schemas.microsoft.com/office/powerpoint/2010/main" val="348624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Shapley value of a</a:t>
            </a:r>
            <a:r>
              <a:rPr lang="en-US" baseline="0" dirty="0" smtClean="0"/>
              <a:t> fact is correlated with two properties of the provenance.</a:t>
            </a:r>
          </a:p>
          <a:p>
            <a:endParaRPr lang="en-US" baseline="0" dirty="0" smtClean="0"/>
          </a:p>
          <a:p>
            <a:r>
              <a:rPr lang="en-US" baseline="0" dirty="0" smtClean="0"/>
              <a:t>If a fact appears many times in the provenance – it is more likely to have a higher Shapley value</a:t>
            </a:r>
          </a:p>
          <a:p>
            <a:endParaRPr lang="en-US" baseline="0" dirty="0" smtClean="0"/>
          </a:p>
          <a:p>
            <a:r>
              <a:rPr lang="en-US" baseline="0" dirty="0" smtClean="0"/>
              <a:t>And if a record have few alternatives – then it is also likely to have a higher Shapley value</a:t>
            </a:r>
          </a:p>
        </p:txBody>
      </p:sp>
      <p:sp>
        <p:nvSpPr>
          <p:cNvPr id="4" name="Slide Number Placeholder 3"/>
          <p:cNvSpPr>
            <a:spLocks noGrp="1"/>
          </p:cNvSpPr>
          <p:nvPr>
            <p:ph type="sldNum" sz="quarter" idx="10"/>
          </p:nvPr>
        </p:nvSpPr>
        <p:spPr/>
        <p:txBody>
          <a:bodyPr/>
          <a:lstStyle/>
          <a:p>
            <a:fld id="{445578B6-723A-45FD-B762-3266D18F4306}" type="slidenum">
              <a:rPr lang="he-IL" smtClean="0"/>
              <a:t>44</a:t>
            </a:fld>
            <a:endParaRPr lang="he-IL"/>
          </a:p>
        </p:txBody>
      </p:sp>
    </p:spTree>
    <p:extLst>
      <p:ext uri="{BB962C8B-B14F-4D97-AF65-F5344CB8AC3E}">
        <p14:creationId xmlns:p14="http://schemas.microsoft.com/office/powerpoint/2010/main" val="258363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Shapley additivity property – computing Shapley values with respect to the proxy function can be performed in linear time</a:t>
            </a:r>
            <a:endParaRPr lang="he-IL" dirty="0"/>
          </a:p>
          <a:p>
            <a:endParaRPr lang="en-US" baseline="0" dirty="0" smtClean="0"/>
          </a:p>
          <a:p>
            <a:r>
              <a:rPr lang="en-US" baseline="0" dirty="0" smtClean="0"/>
              <a:t>Note, that this function follows the previous intuition.</a:t>
            </a:r>
          </a:p>
          <a:p>
            <a:r>
              <a:rPr lang="en-US" baseline="0" dirty="0" smtClean="0"/>
              <a:t>If a fact appears in many clauses of the provenance – it will tend to have a higher Shapley value, also according to the proxy function.</a:t>
            </a:r>
          </a:p>
          <a:p>
            <a:r>
              <a:rPr lang="en-US" baseline="0" dirty="0" smtClean="0"/>
              <a:t>And if a fact has few alternatives in its clause – then it will also tend to have a higher Shapley value.</a:t>
            </a:r>
          </a:p>
          <a:p>
            <a:endParaRPr lang="en-US" baseline="0" dirty="0" smtClean="0"/>
          </a:p>
          <a:p>
            <a:r>
              <a:rPr lang="en-US" baseline="0" dirty="0" smtClean="0"/>
              <a:t>Note that the proxy function is a different function than the original provenance, and as a result the Shapley values of it will be different than the original query values – but we saw that in many cases the ranking of facts influence based on the proxy function matches the correct ranking.</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45</a:t>
            </a:fld>
            <a:endParaRPr lang="he-IL"/>
          </a:p>
        </p:txBody>
      </p:sp>
    </p:spTree>
    <p:extLst>
      <p:ext uri="{BB962C8B-B14F-4D97-AF65-F5344CB8AC3E}">
        <p14:creationId xmlns:p14="http://schemas.microsoft.com/office/powerpoint/2010/main" val="1189034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45578B6-723A-45FD-B762-3266D18F4306}" type="slidenum">
              <a:rPr lang="he-IL" smtClean="0"/>
              <a:t>46</a:t>
            </a:fld>
            <a:endParaRPr lang="he-IL"/>
          </a:p>
        </p:txBody>
      </p:sp>
    </p:spTree>
    <p:extLst>
      <p:ext uri="{BB962C8B-B14F-4D97-AF65-F5344CB8AC3E}">
        <p14:creationId xmlns:p14="http://schemas.microsoft.com/office/powerpoint/2010/main" val="586562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40 different queries over IMDB and TPC-H databases.</a:t>
            </a:r>
          </a:p>
          <a:p>
            <a:r>
              <a:rPr lang="en-US" dirty="0" smtClean="0"/>
              <a:t>From these</a:t>
            </a:r>
            <a:r>
              <a:rPr lang="en-US" baseline="0" dirty="0" smtClean="0"/>
              <a:t> queries we obtained 95 thousand output tuples along with their provenance (which was obtained using </a:t>
            </a:r>
            <a:r>
              <a:rPr lang="en-US" baseline="0" dirty="0" err="1" smtClean="0"/>
              <a:t>ProvSQL</a:t>
            </a:r>
            <a:r>
              <a:rPr lang="en-US" baseline="0" dirty="0" smtClean="0"/>
              <a:t>).</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47</a:t>
            </a:fld>
            <a:endParaRPr lang="he-IL"/>
          </a:p>
        </p:txBody>
      </p:sp>
    </p:spTree>
    <p:extLst>
      <p:ext uri="{BB962C8B-B14F-4D97-AF65-F5344CB8AC3E}">
        <p14:creationId xmlns:p14="http://schemas.microsoft.com/office/powerpoint/2010/main" val="1230196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exact</a:t>
            </a:r>
            <a:r>
              <a:rPr lang="en-US" baseline="0" dirty="0" smtClean="0"/>
              <a:t> computation.</a:t>
            </a:r>
          </a:p>
          <a:p>
            <a:r>
              <a:rPr lang="en-US" baseline="0" dirty="0" smtClean="0"/>
              <a:t>In IMDB – for 99.96% of the output tuples were able to compile the provenance to a deterministic and decomposable circuit.</a:t>
            </a:r>
          </a:p>
          <a:p>
            <a:pPr defTabSz="966511">
              <a:defRPr/>
            </a:pPr>
            <a:r>
              <a:rPr lang="en-US" baseline="0" dirty="0" smtClean="0"/>
              <a:t>In TPC-H – we were able to compile 84.43% of the provenances.</a:t>
            </a:r>
            <a:endParaRPr lang="he-IL" dirty="0" smtClean="0"/>
          </a:p>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48</a:t>
            </a:fld>
            <a:endParaRPr lang="he-IL"/>
          </a:p>
        </p:txBody>
      </p:sp>
    </p:spTree>
    <p:extLst>
      <p:ext uri="{BB962C8B-B14F-4D97-AF65-F5344CB8AC3E}">
        <p14:creationId xmlns:p14="http://schemas.microsoft.com/office/powerpoint/2010/main" val="2611373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few representative queries along with their execution time (which include provenance generation).</a:t>
            </a:r>
          </a:p>
          <a:p>
            <a:r>
              <a:rPr lang="en-US" dirty="0" smtClean="0"/>
              <a:t>We can also see how many output tuples each</a:t>
            </a:r>
            <a:r>
              <a:rPr lang="en-US" baseline="0" dirty="0" smtClean="0"/>
              <a:t> query produced.</a:t>
            </a:r>
          </a:p>
          <a:p>
            <a:r>
              <a:rPr lang="en-US" baseline="0" dirty="0" smtClean="0"/>
              <a:t>And the success rate indicate the percentage of output tuple provenances that we were able to compile.</a:t>
            </a:r>
          </a:p>
          <a:p>
            <a:endParaRPr lang="en-US" baseline="0" dirty="0" smtClean="0"/>
          </a:p>
          <a:p>
            <a:r>
              <a:rPr lang="en-US" baseline="0" dirty="0" smtClean="0"/>
              <a:t>Next, for the successful cases, we can see distribution over the times of knowledge compilation and calculation of Shapley values over the compiled circuits.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49</a:t>
            </a:fld>
            <a:endParaRPr lang="he-IL"/>
          </a:p>
        </p:txBody>
      </p:sp>
    </p:spTree>
    <p:extLst>
      <p:ext uri="{BB962C8B-B14F-4D97-AF65-F5344CB8AC3E}">
        <p14:creationId xmlns:p14="http://schemas.microsoft.com/office/powerpoint/2010/main" val="213858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the running time of both knowledge </a:t>
            </a:r>
            <a:r>
              <a:rPr lang="en-US" dirty="0" err="1" smtClean="0"/>
              <a:t>compiliation</a:t>
            </a:r>
            <a:r>
              <a:rPr lang="en-US" dirty="0" smtClean="0"/>
              <a:t> and Shapley computation at different sizes of the provenances.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51</a:t>
            </a:fld>
            <a:endParaRPr lang="he-IL"/>
          </a:p>
        </p:txBody>
      </p:sp>
    </p:spTree>
    <p:extLst>
      <p:ext uri="{BB962C8B-B14F-4D97-AF65-F5344CB8AC3E}">
        <p14:creationId xmlns:p14="http://schemas.microsoft.com/office/powerpoint/2010/main" val="322716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smtClean="0"/>
              <a:t>the inexact.</a:t>
            </a:r>
            <a:endParaRPr lang="he-IL"/>
          </a:p>
        </p:txBody>
      </p:sp>
      <p:sp>
        <p:nvSpPr>
          <p:cNvPr id="4" name="Slide Number Placeholder 3"/>
          <p:cNvSpPr>
            <a:spLocks noGrp="1"/>
          </p:cNvSpPr>
          <p:nvPr>
            <p:ph type="sldNum" sz="quarter" idx="10"/>
          </p:nvPr>
        </p:nvSpPr>
        <p:spPr/>
        <p:txBody>
          <a:bodyPr/>
          <a:lstStyle/>
          <a:p>
            <a:fld id="{445578B6-723A-45FD-B762-3266D18F4306}" type="slidenum">
              <a:rPr lang="he-IL" smtClean="0"/>
              <a:t>52</a:t>
            </a:fld>
            <a:endParaRPr lang="he-IL"/>
          </a:p>
        </p:txBody>
      </p:sp>
    </p:spTree>
    <p:extLst>
      <p:ext uri="{BB962C8B-B14F-4D97-AF65-F5344CB8AC3E}">
        <p14:creationId xmlns:p14="http://schemas.microsoft.com/office/powerpoint/2010/main" val="1072783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59</a:t>
            </a:fld>
            <a:endParaRPr lang="he-IL"/>
          </a:p>
        </p:txBody>
      </p:sp>
    </p:spTree>
    <p:extLst>
      <p:ext uri="{BB962C8B-B14F-4D97-AF65-F5344CB8AC3E}">
        <p14:creationId xmlns:p14="http://schemas.microsoft.com/office/powerpoint/2010/main" val="27146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the most popular approach for black-box model explanations</a:t>
            </a:r>
            <a:r>
              <a:rPr lang="en-US" baseline="0" dirty="0" smtClean="0"/>
              <a:t> is SHAP.</a:t>
            </a:r>
          </a:p>
          <a:p>
            <a:r>
              <a:rPr lang="en-US" baseline="0" dirty="0" smtClean="0"/>
              <a:t>This is a feature attribution approach, that is based on the notion of Shapley values, that determine an importance score to each of the input features.</a:t>
            </a:r>
          </a:p>
          <a:p>
            <a:r>
              <a:rPr lang="en-US" baseline="0" dirty="0" smtClean="0"/>
              <a:t>In this case, we can see that the most influential features are the user interest in Fashion items, and the fact the they like patterns.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13</a:t>
            </a:fld>
            <a:endParaRPr lang="he-IL"/>
          </a:p>
        </p:txBody>
      </p:sp>
    </p:spTree>
    <p:extLst>
      <p:ext uri="{BB962C8B-B14F-4D97-AF65-F5344CB8AC3E}">
        <p14:creationId xmlns:p14="http://schemas.microsoft.com/office/powerpoint/2010/main" val="2246288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60</a:t>
            </a:fld>
            <a:endParaRPr lang="he-IL"/>
          </a:p>
        </p:txBody>
      </p:sp>
    </p:spTree>
    <p:extLst>
      <p:ext uri="{BB962C8B-B14F-4D97-AF65-F5344CB8AC3E}">
        <p14:creationId xmlns:p14="http://schemas.microsoft.com/office/powerpoint/2010/main" val="410974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14</a:t>
            </a:fld>
            <a:endParaRPr lang="he-IL"/>
          </a:p>
        </p:txBody>
      </p:sp>
    </p:spTree>
    <p:extLst>
      <p:ext uri="{BB962C8B-B14F-4D97-AF65-F5344CB8AC3E}">
        <p14:creationId xmlns:p14="http://schemas.microsoft.com/office/powerpoint/2010/main" val="340153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continue</a:t>
            </a:r>
            <a:r>
              <a:rPr lang="en-US" baseline="0" dirty="0" smtClean="0"/>
              <a:t> our</a:t>
            </a:r>
            <a:r>
              <a:rPr lang="en-US" dirty="0" smtClean="0"/>
              <a:t> search for the root-cause</a:t>
            </a:r>
            <a:r>
              <a:rPr lang="en-US" baseline="0" dirty="0" smtClean="0"/>
              <a:t> of the recommendation we need to go one step deeper.</a:t>
            </a:r>
          </a:p>
          <a:p>
            <a:r>
              <a:rPr lang="en-US" baseline="0" dirty="0" smtClean="0"/>
              <a:t>We need to open the model pipeline, and check what is the logic of the “interest in Fashion” feature.</a:t>
            </a:r>
          </a:p>
          <a:p>
            <a:endParaRPr lang="en-US" baseline="0" dirty="0" smtClean="0"/>
          </a:p>
          <a:p>
            <a:r>
              <a:rPr lang="en-US" baseline="0" dirty="0" smtClean="0"/>
              <a:t>Here we see that the feature logic is based on a union of three conjunctive queries.</a:t>
            </a:r>
          </a:p>
          <a:p>
            <a:r>
              <a:rPr lang="en-US" baseline="0" dirty="0" smtClean="0"/>
              <a:t>According to the pipeline logic – a user would be interested in fashion, if any of the following conditions holds true:</a:t>
            </a:r>
          </a:p>
          <a:p>
            <a:pPr marL="181221" indent="-181221">
              <a:buFont typeface="Arial" panose="020B0604020202020204" pitchFamily="34" charset="0"/>
              <a:buChar char="•"/>
            </a:pPr>
            <a:r>
              <a:rPr lang="en-US" dirty="0" smtClean="0"/>
              <a:t>The user purchased items from the “Fashion” category</a:t>
            </a:r>
          </a:p>
          <a:p>
            <a:pPr marL="181221" indent="-181221">
              <a:buFont typeface="Arial" panose="020B0604020202020204" pitchFamily="34" charset="0"/>
              <a:buChar char="•"/>
            </a:pPr>
            <a:r>
              <a:rPr lang="en-US" dirty="0" smtClean="0"/>
              <a:t>The user purchased an item which was also purchased by a buyer who previously purchased an item from the “Fashion” category</a:t>
            </a:r>
          </a:p>
          <a:p>
            <a:pPr marL="181221" indent="-181221">
              <a:buFont typeface="Arial" panose="020B0604020202020204" pitchFamily="34" charset="0"/>
              <a:buChar char="•"/>
            </a:pPr>
            <a:r>
              <a:rPr lang="en-US" dirty="0" smtClean="0"/>
              <a:t>The user searched for at least two queries related to the “Fashion” category</a:t>
            </a:r>
            <a:endParaRPr lang="he-IL" dirty="0" smtClean="0"/>
          </a:p>
          <a:p>
            <a:endParaRPr lang="en-US" baseline="0" dirty="0" smtClean="0"/>
          </a:p>
        </p:txBody>
      </p:sp>
      <p:sp>
        <p:nvSpPr>
          <p:cNvPr id="4" name="Slide Number Placeholder 3"/>
          <p:cNvSpPr>
            <a:spLocks noGrp="1"/>
          </p:cNvSpPr>
          <p:nvPr>
            <p:ph type="sldNum" sz="quarter" idx="10"/>
          </p:nvPr>
        </p:nvSpPr>
        <p:spPr/>
        <p:txBody>
          <a:bodyPr/>
          <a:lstStyle/>
          <a:p>
            <a:fld id="{445578B6-723A-45FD-B762-3266D18F4306}" type="slidenum">
              <a:rPr lang="he-IL" smtClean="0"/>
              <a:t>15</a:t>
            </a:fld>
            <a:endParaRPr lang="he-IL"/>
          </a:p>
        </p:txBody>
      </p:sp>
    </p:spTree>
    <p:extLst>
      <p:ext uri="{BB962C8B-B14F-4D97-AF65-F5344CB8AC3E}">
        <p14:creationId xmlns:p14="http://schemas.microsoft.com/office/powerpoint/2010/main" val="411499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query logic we see four users that</a:t>
            </a:r>
            <a:r>
              <a:rPr lang="en-US" baseline="0" dirty="0" smtClean="0"/>
              <a:t> are interested in Fashion items.</a:t>
            </a:r>
          </a:p>
          <a:p>
            <a:endParaRPr lang="en-US" baseline="0" dirty="0" smtClean="0"/>
          </a:p>
          <a:p>
            <a:r>
              <a:rPr lang="en-US" baseline="0" dirty="0" smtClean="0"/>
              <a:t>Now, recall that Alice wants to know what information influenced her recommendations for patterned shoes.</a:t>
            </a:r>
          </a:p>
          <a:p>
            <a:r>
              <a:rPr lang="en-US" dirty="0" smtClean="0"/>
              <a:t>According to the query, and using the notion of Shapley value</a:t>
            </a:r>
            <a:r>
              <a:rPr lang="en-US" baseline="0" dirty="0" smtClean="0"/>
              <a:t>s – which we will soon discusses – we </a:t>
            </a:r>
            <a:r>
              <a:rPr lang="en-US" dirty="0" smtClean="0"/>
              <a:t>can quantify the importance of each</a:t>
            </a:r>
            <a:r>
              <a:rPr lang="en-US" baseline="0" dirty="0" smtClean="0"/>
              <a:t> record in the database to the outcome that Alice is interested in Fashion items.</a:t>
            </a:r>
          </a:p>
          <a:p>
            <a:endParaRPr lang="en-US" baseline="0" dirty="0" smtClean="0"/>
          </a:p>
          <a:p>
            <a:r>
              <a:rPr lang="en-US" baseline="0" dirty="0" smtClean="0"/>
              <a:t>We can see that the most influential records is the fact that Alice has previously purchased a Gucci </a:t>
            </a:r>
            <a:r>
              <a:rPr lang="en-US" baseline="0" dirty="0" err="1" smtClean="0"/>
              <a:t>Soho</a:t>
            </a:r>
            <a:r>
              <a:rPr lang="en-US" baseline="0" dirty="0" smtClean="0"/>
              <a:t> hand-bag, which is a Fashion item.</a:t>
            </a:r>
          </a:p>
          <a:p>
            <a:r>
              <a:rPr lang="en-US" baseline="0" dirty="0" smtClean="0"/>
              <a:t>Another influential facts (but with lesser importance) are the a_1, a_3, and a_4 facts as both Alice and Bob bought an iPhone item, and bob also bought an item from the Fashion category.</a:t>
            </a:r>
          </a:p>
          <a:p>
            <a:endParaRPr lang="en-US" baseline="0" dirty="0" smtClean="0"/>
          </a:p>
          <a:p>
            <a:r>
              <a:rPr lang="en-US" baseline="0" dirty="0" smtClean="0"/>
              <a:t>This ranking of records can explain the main reasons for Alice’s recommendations.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16</a:t>
            </a:fld>
            <a:endParaRPr lang="he-IL"/>
          </a:p>
        </p:txBody>
      </p:sp>
    </p:spTree>
    <p:extLst>
      <p:ext uri="{BB962C8B-B14F-4D97-AF65-F5344CB8AC3E}">
        <p14:creationId xmlns:p14="http://schemas.microsoft.com/office/powerpoint/2010/main" val="58800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 the brackets for Boolean queries]</a:t>
            </a:r>
            <a:endParaRPr lang="en-US" baseline="0" dirty="0"/>
          </a:p>
        </p:txBody>
      </p:sp>
      <p:sp>
        <p:nvSpPr>
          <p:cNvPr id="4" name="Slide Number Placeholder 3"/>
          <p:cNvSpPr>
            <a:spLocks noGrp="1"/>
          </p:cNvSpPr>
          <p:nvPr>
            <p:ph type="sldNum" sz="quarter" idx="10"/>
          </p:nvPr>
        </p:nvSpPr>
        <p:spPr/>
        <p:txBody>
          <a:bodyPr/>
          <a:lstStyle/>
          <a:p>
            <a:fld id="{445578B6-723A-45FD-B762-3266D18F4306}" type="slidenum">
              <a:rPr lang="he-IL" smtClean="0"/>
              <a:t>17</a:t>
            </a:fld>
            <a:endParaRPr lang="he-IL"/>
          </a:p>
        </p:txBody>
      </p:sp>
    </p:spTree>
    <p:extLst>
      <p:ext uri="{BB962C8B-B14F-4D97-AF65-F5344CB8AC3E}">
        <p14:creationId xmlns:p14="http://schemas.microsoft.com/office/powerpoint/2010/main" val="4537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result for </a:t>
            </a:r>
            <a:r>
              <a:rPr lang="en-US" dirty="0" err="1" smtClean="0"/>
              <a:t>heirarchical</a:t>
            </a:r>
            <a:r>
              <a:rPr lang="en-US" baseline="0" dirty="0" smtClean="0"/>
              <a:t> queries</a:t>
            </a:r>
            <a:endParaRPr lang="he-IL" dirty="0"/>
          </a:p>
        </p:txBody>
      </p:sp>
      <p:sp>
        <p:nvSpPr>
          <p:cNvPr id="4" name="Slide Number Placeholder 3"/>
          <p:cNvSpPr>
            <a:spLocks noGrp="1"/>
          </p:cNvSpPr>
          <p:nvPr>
            <p:ph type="sldNum" sz="quarter" idx="10"/>
          </p:nvPr>
        </p:nvSpPr>
        <p:spPr/>
        <p:txBody>
          <a:bodyPr/>
          <a:lstStyle/>
          <a:p>
            <a:fld id="{445578B6-723A-45FD-B762-3266D18F4306}" type="slidenum">
              <a:rPr lang="he-IL" smtClean="0"/>
              <a:t>19</a:t>
            </a:fld>
            <a:endParaRPr lang="he-IL"/>
          </a:p>
        </p:txBody>
      </p:sp>
    </p:spTree>
    <p:extLst>
      <p:ext uri="{BB962C8B-B14F-4D97-AF65-F5344CB8AC3E}">
        <p14:creationId xmlns:p14="http://schemas.microsoft.com/office/powerpoint/2010/main" val="408362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dirty="0"/>
              <a:t>In this work, </a:t>
            </a:r>
            <a:r>
              <a:rPr lang="en-US" baseline="0" dirty="0"/>
              <a:t>we </a:t>
            </a:r>
            <a:r>
              <a:rPr lang="en-US" dirty="0"/>
              <a:t>developed and optimized practical solutions for computing Shapley values in query answering. </a:t>
            </a:r>
          </a:p>
          <a:p>
            <a:pPr defTabSz="966511">
              <a:defRPr/>
            </a:pPr>
            <a:endParaRPr lang="en-US" dirty="0"/>
          </a:p>
          <a:p>
            <a:pPr defTabSz="966511">
              <a:defRPr/>
            </a:pPr>
            <a:r>
              <a:rPr lang="en-US" dirty="0"/>
              <a:t>We first show that exact computation of Shapley value is feasible in cases that the query provenance can be transformed to a circuit with desirable properties. </a:t>
            </a:r>
          </a:p>
          <a:p>
            <a:pPr defTabSz="966511">
              <a:defRPr/>
            </a:pPr>
            <a:r>
              <a:rPr lang="en-US" dirty="0"/>
              <a:t>Namely, Shapley values can be computed efficiently in case the provenance can be compiled to a deterministic and decomposable circuit.</a:t>
            </a:r>
          </a:p>
          <a:p>
            <a:pPr defTabSz="966511">
              <a:defRPr/>
            </a:pPr>
            <a:r>
              <a:rPr lang="en-US" dirty="0"/>
              <a:t>This result extend the exact tractable cases to more queries than those identified by </a:t>
            </a:r>
            <a:r>
              <a:rPr lang="en-US" baseline="0" dirty="0" err="1">
                <a:solidFill>
                  <a:schemeClr val="bg2"/>
                </a:solidFill>
              </a:rPr>
              <a:t>Livshits</a:t>
            </a:r>
            <a:r>
              <a:rPr lang="en-US" baseline="0" dirty="0">
                <a:solidFill>
                  <a:schemeClr val="bg2"/>
                </a:solidFill>
              </a:rPr>
              <a:t> et. al.</a:t>
            </a:r>
            <a:r>
              <a:rPr lang="en-US" dirty="0"/>
              <a:t> </a:t>
            </a:r>
          </a:p>
          <a:p>
            <a:pPr defTabSz="966511">
              <a:defRPr/>
            </a:pPr>
            <a:endParaRPr lang="en-US" dirty="0"/>
          </a:p>
          <a:p>
            <a:r>
              <a:rPr lang="en-US" dirty="0"/>
              <a:t>For the harder cases, where knowledge compilation of the provenance is infeasible, we propose an inexact heuristic approach.</a:t>
            </a:r>
          </a:p>
          <a:p>
            <a:r>
              <a:rPr lang="en-US" dirty="0"/>
              <a:t>The inexact approach generates a proxy function that is also based on the query provenance, and uses it to assign an influence score to the database facts. Even though the results of the inexact approach are different than the real Shapley values, the ranking of influential facts tends to the same as the ranking based on Shapley values.</a:t>
            </a:r>
          </a:p>
          <a:p>
            <a:endParaRPr lang="en-US" dirty="0"/>
          </a:p>
          <a:p>
            <a:r>
              <a:rPr lang="en-US" dirty="0"/>
              <a:t>Next, we will start with the exact computation approach.</a:t>
            </a:r>
            <a:endParaRPr lang="he-IL" dirty="0"/>
          </a:p>
          <a:p>
            <a:endParaRPr lang="en-IL" dirty="0"/>
          </a:p>
        </p:txBody>
      </p:sp>
      <p:sp>
        <p:nvSpPr>
          <p:cNvPr id="4" name="Slide Number Placeholder 3"/>
          <p:cNvSpPr>
            <a:spLocks noGrp="1"/>
          </p:cNvSpPr>
          <p:nvPr>
            <p:ph type="sldNum" sz="quarter" idx="5"/>
          </p:nvPr>
        </p:nvSpPr>
        <p:spPr/>
        <p:txBody>
          <a:bodyPr/>
          <a:lstStyle/>
          <a:p>
            <a:fld id="{445578B6-723A-45FD-B762-3266D18F4306}" type="slidenum">
              <a:rPr lang="he-IL" smtClean="0"/>
              <a:t>20</a:t>
            </a:fld>
            <a:endParaRPr lang="he-IL"/>
          </a:p>
        </p:txBody>
      </p:sp>
    </p:spTree>
    <p:extLst>
      <p:ext uri="{BB962C8B-B14F-4D97-AF65-F5344CB8AC3E}">
        <p14:creationId xmlns:p14="http://schemas.microsoft.com/office/powerpoint/2010/main" val="298847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57644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152791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31928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213490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304728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256232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261901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124452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7208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427693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02A66-207E-4FDE-B3C6-C941604D5227}" type="datetimeFigureOut">
              <a:rPr lang="he-IL" smtClean="0"/>
              <a:t>ז'/אב/תשפ"ב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F8C91A6-3E3A-4E62-B454-3B311B7FF69B}" type="slidenum">
              <a:rPr lang="he-IL" smtClean="0"/>
              <a:t>‹#›</a:t>
            </a:fld>
            <a:endParaRPr lang="he-IL"/>
          </a:p>
        </p:txBody>
      </p:sp>
    </p:spTree>
    <p:extLst>
      <p:ext uri="{BB962C8B-B14F-4D97-AF65-F5344CB8AC3E}">
        <p14:creationId xmlns:p14="http://schemas.microsoft.com/office/powerpoint/2010/main" val="414867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02A66-207E-4FDE-B3C6-C941604D5227}" type="datetimeFigureOut">
              <a:rPr lang="he-IL" smtClean="0"/>
              <a:t>ז'/אב/תשפ"ב</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C91A6-3E3A-4E62-B454-3B311B7FF69B}" type="slidenum">
              <a:rPr lang="he-IL" smtClean="0"/>
              <a:t>‹#›</a:t>
            </a:fld>
            <a:endParaRPr lang="he-IL"/>
          </a:p>
        </p:txBody>
      </p:sp>
    </p:spTree>
    <p:extLst>
      <p:ext uri="{BB962C8B-B14F-4D97-AF65-F5344CB8AC3E}">
        <p14:creationId xmlns:p14="http://schemas.microsoft.com/office/powerpoint/2010/main" val="2365131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navefr/ShapleyForDbFac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cs.tau.ac.il/~danielde/dbshap_page/dbshap.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blp.org/pid/181/5823.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8530" y="1183949"/>
            <a:ext cx="9231410" cy="2243267"/>
          </a:xfrm>
        </p:spPr>
        <p:txBody>
          <a:bodyPr anchor="b">
            <a:normAutofit/>
          </a:bodyPr>
          <a:lstStyle/>
          <a:p>
            <a:pPr algn="l"/>
            <a:r>
              <a:rPr lang="en-US" dirty="0"/>
              <a:t>Computing the Shapley Value of Facts in Query Answering</a:t>
            </a:r>
            <a:endParaRPr lang="he-IL" dirty="0"/>
          </a:p>
        </p:txBody>
      </p:sp>
      <p:sp>
        <p:nvSpPr>
          <p:cNvPr id="3" name="Subtitle 2"/>
          <p:cNvSpPr>
            <a:spLocks noGrp="1"/>
          </p:cNvSpPr>
          <p:nvPr>
            <p:ph type="subTitle" idx="1"/>
          </p:nvPr>
        </p:nvSpPr>
        <p:spPr>
          <a:xfrm>
            <a:off x="871584" y="4582814"/>
            <a:ext cx="9045302" cy="1312657"/>
          </a:xfrm>
        </p:spPr>
        <p:txBody>
          <a:bodyPr anchor="t">
            <a:normAutofit fontScale="85000" lnSpcReduction="20000"/>
          </a:bodyPr>
          <a:lstStyle/>
          <a:p>
            <a:pPr algn="l"/>
            <a:r>
              <a:rPr lang="en-US" sz="3400" dirty="0" smtClean="0"/>
              <a:t>Daniel </a:t>
            </a:r>
            <a:r>
              <a:rPr lang="en-US" sz="3400" dirty="0" err="1" smtClean="0"/>
              <a:t>Deutch</a:t>
            </a:r>
            <a:r>
              <a:rPr lang="en-US" sz="3400" dirty="0" smtClean="0"/>
              <a:t>, Tel Aviv University, Israel</a:t>
            </a:r>
          </a:p>
          <a:p>
            <a:pPr algn="l"/>
            <a:r>
              <a:rPr lang="en-US" sz="3400" dirty="0" smtClean="0"/>
              <a:t>Workshop on Factorized Databases, </a:t>
            </a:r>
          </a:p>
          <a:p>
            <a:pPr algn="l"/>
            <a:r>
              <a:rPr lang="en-US" sz="3400" dirty="0" smtClean="0"/>
              <a:t>Zurich, August 4, 2022</a:t>
            </a:r>
          </a:p>
          <a:p>
            <a:pPr algn="l"/>
            <a:endParaRPr lang="en-US" b="1" dirty="0"/>
          </a:p>
        </p:txBody>
      </p:sp>
    </p:spTree>
    <p:extLst>
      <p:ext uri="{BB962C8B-B14F-4D97-AF65-F5344CB8AC3E}">
        <p14:creationId xmlns:p14="http://schemas.microsoft.com/office/powerpoint/2010/main" val="1460746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Shapley values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Shapley value </a:t>
                </a:r>
                <a:r>
                  <a:rPr lang="en-US" dirty="0"/>
                  <a:t>is a notion from cooperative game theory</a:t>
                </a:r>
              </a:p>
              <a:p>
                <a:endParaRPr lang="en-US" dirty="0" smtClean="0"/>
              </a:p>
              <a:p>
                <a:r>
                  <a:rPr lang="en-US" dirty="0" smtClean="0"/>
                  <a:t>A way </a:t>
                </a:r>
                <a:r>
                  <a:rPr lang="en-US" dirty="0"/>
                  <a:t>to fairly distribute </a:t>
                </a:r>
                <a:r>
                  <a:rPr lang="en-US" dirty="0" smtClean="0"/>
                  <a:t>“wealth”/contribution among a set of players</a:t>
                </a:r>
                <a:endParaRPr lang="en-US" dirty="0"/>
              </a:p>
              <a:p>
                <a:endParaRPr lang="en-US" dirty="0" smtClean="0"/>
              </a:p>
              <a:p>
                <a:r>
                  <a:rPr lang="en-US" dirty="0" smtClean="0"/>
                  <a:t>Let </a:t>
                </a:r>
                <a14:m>
                  <m:oMath xmlns:m="http://schemas.openxmlformats.org/officeDocument/2006/math">
                    <m:r>
                      <a:rPr lang="en-US" i="1">
                        <a:latin typeface="Cambria Math" panose="02040503050406030204" pitchFamily="18" charset="0"/>
                      </a:rPr>
                      <m:t>𝑁</m:t>
                    </m:r>
                  </m:oMath>
                </a14:m>
                <a:r>
                  <a:rPr lang="en-US" dirty="0"/>
                  <a:t> be a finite set of players </a:t>
                </a:r>
                <a:r>
                  <a:rPr lang="en-US" dirty="0" smtClean="0"/>
                  <a:t>and let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𝑁</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ℝ</m:t>
                    </m:r>
                    <m:r>
                      <a:rPr lang="en-US" b="0" i="1" smtClean="0">
                        <a:latin typeface="Cambria Math" panose="02040503050406030204" pitchFamily="18" charset="0"/>
                        <a:ea typeface="Cambria Math" panose="02040503050406030204" pitchFamily="18" charset="0"/>
                      </a:rPr>
                      <m:t> </m:t>
                    </m:r>
                  </m:oMath>
                </a14:m>
                <a:r>
                  <a:rPr lang="en-US" dirty="0" smtClean="0"/>
                  <a:t> be a “game value” function for sets of players. For each player </a:t>
                </a:r>
                <a14:m>
                  <m:oMath xmlns:m="http://schemas.openxmlformats.org/officeDocument/2006/math">
                    <m:r>
                      <a:rPr lang="en-US" i="1">
                        <a:latin typeface="Cambria Math" panose="02040503050406030204" pitchFamily="18" charset="0"/>
                      </a:rPr>
                      <m:t>𝑎</m:t>
                    </m:r>
                  </m:oMath>
                </a14:m>
                <a:r>
                  <a:rPr lang="en-US" dirty="0" smtClean="0"/>
                  <a:t>:</a:t>
                </a:r>
              </a:p>
              <a:p>
                <a:pPr marL="0" indent="0">
                  <a:buNone/>
                </a:pPr>
                <a:endParaRPr lang="en-US" dirty="0"/>
              </a:p>
              <a:p>
                <a:pPr marL="0" indent="0" algn="ctr">
                  <a:buNone/>
                </a:pPr>
                <a:r>
                  <a:rPr lang="en-US" dirty="0"/>
                  <a: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h</m:t>
                    </m:r>
                    <m:r>
                      <a:rPr lang="en-US" i="1">
                        <a:latin typeface="Cambria Math" panose="02040503050406030204" pitchFamily="18" charset="0"/>
                      </a:rPr>
                      <m:t>𝑎𝑝𝑙𝑒𝑦</m:t>
                    </m:r>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he-IL">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𝑎</m:t>
                            </m:r>
                          </m:e>
                        </m:d>
                      </m:sub>
                      <m:sup/>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𝑁</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𝑁</m:t>
                                </m:r>
                              </m:e>
                            </m:d>
                            <m:r>
                              <a:rPr lang="en-US" i="1">
                                <a:latin typeface="Cambria Math" panose="02040503050406030204" pitchFamily="18" charset="0"/>
                              </a:rPr>
                              <m:t>!</m:t>
                            </m:r>
                          </m:den>
                        </m:f>
                        <m:d>
                          <m:dPr>
                            <m:ctrlPr>
                              <a:rPr lang="en-US" i="1">
                                <a:latin typeface="Cambria Math" panose="02040503050406030204" pitchFamily="18" charset="0"/>
                              </a:rPr>
                            </m:ctrlPr>
                          </m:dPr>
                          <m:e>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e>
                                </m:d>
                              </m:e>
                            </m:d>
                            <m:r>
                              <a:rPr lang="en-US" i="1">
                                <a:latin typeface="Cambria Math" panose="02040503050406030204" pitchFamily="18" charset="0"/>
                              </a:rPr>
                              <m:t>−</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𝑆</m:t>
                                </m:r>
                              </m:e>
                            </m:d>
                          </m:e>
                        </m:d>
                      </m:e>
                    </m:nary>
                  </m:oMath>
                </a14:m>
                <a:endParaRPr lang="en-US"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265604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Shapley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Efficiency: the sum of Shapley values over all players equals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b="0" i="1" smtClean="0">
                            <a:latin typeface="Cambria Math" panose="02040503050406030204" pitchFamily="18" charset="0"/>
                          </a:rPr>
                          <m:t>𝑁</m:t>
                        </m:r>
                      </m:e>
                    </m:d>
                  </m:oMath>
                </a14:m>
                <a:endParaRPr lang="en-US" dirty="0" smtClean="0"/>
              </a:p>
              <a:p>
                <a:endParaRPr lang="en-US" dirty="0" smtClean="0"/>
              </a:p>
              <a:p>
                <a:r>
                  <a:rPr lang="en-US" dirty="0" smtClean="0"/>
                  <a:t>Equal treatment of equals (symmetry): for each two players </a:t>
                </a:r>
                <a:r>
                  <a:rPr lang="en-US" dirty="0" err="1" smtClean="0"/>
                  <a:t>i,j</a:t>
                </a:r>
                <a:r>
                  <a:rPr lang="en-US" dirty="0" smtClean="0"/>
                  <a:t> such that for every set S that includes neither </a:t>
                </a:r>
                <a:r>
                  <a:rPr lang="en-US" dirty="0" err="1" smtClean="0"/>
                  <a:t>i</a:t>
                </a:r>
                <a:r>
                  <a:rPr lang="en-US" dirty="0" smtClean="0"/>
                  <a:t> nor j we have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𝑖</m:t>
                            </m:r>
                          </m:e>
                        </m:d>
                      </m:e>
                    </m:d>
                    <m:r>
                      <a:rPr lang="en-US" b="0" i="1" smtClean="0">
                        <a:latin typeface="Cambria Math" panose="02040503050406030204" pitchFamily="18" charset="0"/>
                      </a:rPr>
                      <m:t>=</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𝑗</m:t>
                            </m:r>
                          </m:e>
                        </m:d>
                      </m:e>
                    </m:d>
                    <m:r>
                      <a:rPr lang="en-US" b="0" i="1" smtClean="0">
                        <a:latin typeface="Cambria Math" panose="02040503050406030204" pitchFamily="18" charset="0"/>
                      </a:rPr>
                      <m:t>, </m:t>
                    </m:r>
                  </m:oMath>
                </a14:m>
                <a:r>
                  <a:rPr lang="en-US" dirty="0" smtClean="0"/>
                  <a:t>it holds that </a:t>
                </a:r>
                <a:r>
                  <a:rPr lang="en-US" dirty="0" err="1" smtClean="0"/>
                  <a:t>i</a:t>
                </a:r>
                <a:r>
                  <a:rPr lang="en-US" dirty="0" smtClean="0"/>
                  <a:t> and j have equal Shapley values.</a:t>
                </a:r>
              </a:p>
              <a:p>
                <a:endParaRPr lang="en-US" dirty="0" smtClean="0"/>
              </a:p>
              <a:p>
                <a:r>
                  <a:rPr lang="en-US" dirty="0" smtClean="0"/>
                  <a:t>Linearity w.r.t. the game value function</a:t>
                </a:r>
              </a:p>
              <a:p>
                <a:endParaRPr lang="en-US" dirty="0" smtClean="0"/>
              </a:p>
              <a:p>
                <a:r>
                  <a:rPr lang="en-US" dirty="0" smtClean="0"/>
                  <a:t>Null values: if a player does not contribute to any set, they get a Shapley value of 0</a:t>
                </a:r>
              </a:p>
              <a:p>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2241"/>
                </a:stretch>
              </a:blipFill>
            </p:spPr>
            <p:txBody>
              <a:bodyPr/>
              <a:lstStyle/>
              <a:p>
                <a:r>
                  <a:rPr lang="en-US">
                    <a:noFill/>
                  </a:rPr>
                  <a:t> </a:t>
                </a:r>
              </a:p>
            </p:txBody>
          </p:sp>
        </mc:Fallback>
      </mc:AlternateContent>
    </p:spTree>
    <p:extLst>
      <p:ext uri="{BB962C8B-B14F-4D97-AF65-F5344CB8AC3E}">
        <p14:creationId xmlns:p14="http://schemas.microsoft.com/office/powerpoint/2010/main" val="214696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934404"/>
              </a:xfrm>
            </p:spPr>
            <p:txBody>
              <a:bodyPr/>
              <a:lstStyle/>
              <a:p>
                <a:r>
                  <a:rPr lang="en-US" dirty="0" smtClean="0"/>
                  <a:t>Feature attribution in ML </a:t>
                </a:r>
              </a:p>
              <a:p>
                <a:pPr lvl="1"/>
                <a:r>
                  <a:rPr lang="en-US" dirty="0" smtClean="0"/>
                  <a:t>We are given an instance and a model and wish to assign a contribution score to each feature of the model</a:t>
                </a:r>
              </a:p>
              <a:p>
                <a:r>
                  <a:rPr lang="en-IL" dirty="0" smtClean="0"/>
                  <a:t>…</a:t>
                </a:r>
                <a:r>
                  <a:rPr lang="en-US" dirty="0" smtClean="0"/>
                  <a:t>via Shapley values</a:t>
                </a:r>
              </a:p>
              <a:p>
                <a:r>
                  <a:rPr lang="en-US" dirty="0" smtClean="0"/>
                  <a:t>For simplicity, we will discuss Boolean classifiers but SHAP is general-purpose</a:t>
                </a:r>
              </a:p>
              <a:p>
                <a:r>
                  <a:rPr lang="en-US" dirty="0" smtClean="0"/>
                  <a:t>For a subset S of features, the game value function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b="0" i="1" smtClean="0">
                            <a:latin typeface="Cambria Math" panose="02040503050406030204" pitchFamily="18" charset="0"/>
                          </a:rPr>
                          <m:t>𝑆</m:t>
                        </m:r>
                      </m:e>
                    </m:d>
                  </m:oMath>
                </a14:m>
                <a:r>
                  <a:rPr lang="en-US" dirty="0" smtClean="0"/>
                  <a:t> is the expected model outcome conditioned on the instances agreeing with </a:t>
                </a:r>
                <a14:m>
                  <m:oMath xmlns:m="http://schemas.openxmlformats.org/officeDocument/2006/math">
                    <m:r>
                      <a:rPr lang="en-US" b="0" i="1" smtClean="0">
                        <a:latin typeface="Cambria Math" panose="02040503050406030204" pitchFamily="18" charset="0"/>
                      </a:rPr>
                      <m:t>𝑆</m:t>
                    </m:r>
                  </m:oMath>
                </a14:m>
                <a:endParaRPr lang="en-US" b="0" dirty="0" smtClean="0"/>
              </a:p>
              <a:p>
                <a:pPr lvl="1"/>
                <a:r>
                  <a:rPr lang="en-US" b="0" dirty="0" smtClean="0"/>
                  <a:t>Expected: with respect to a probability distribution over the instances</a:t>
                </a:r>
              </a:p>
              <a:p>
                <a:pPr marL="0" indent="0">
                  <a:buNone/>
                </a:pPr>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934404"/>
              </a:xfrm>
              <a:blipFill>
                <a:blip r:embed="rId2"/>
                <a:stretch>
                  <a:fillRect l="-1043" t="-1975" r="-754"/>
                </a:stretch>
              </a:blipFill>
            </p:spPr>
            <p:txBody>
              <a:bodyPr/>
              <a:lstStyle/>
              <a:p>
                <a:r>
                  <a:rPr lang="en-US">
                    <a:noFill/>
                  </a:rPr>
                  <a:t> </a:t>
                </a:r>
              </a:p>
            </p:txBody>
          </p:sp>
        </mc:Fallback>
      </mc:AlternateContent>
      <p:sp>
        <p:nvSpPr>
          <p:cNvPr id="4" name="Rectangle 3"/>
          <p:cNvSpPr/>
          <p:nvPr/>
        </p:nvSpPr>
        <p:spPr>
          <a:xfrm>
            <a:off x="1719944" y="5988734"/>
            <a:ext cx="9633856" cy="369332"/>
          </a:xfrm>
          <a:prstGeom prst="rect">
            <a:avLst/>
          </a:prstGeom>
        </p:spPr>
        <p:txBody>
          <a:bodyPr wrap="square">
            <a:spAutoFit/>
          </a:bodyPr>
          <a:lstStyle/>
          <a:p>
            <a:pPr lvl="0"/>
            <a:r>
              <a:rPr lang="he-IL" altLang="he-IL" dirty="0" err="1"/>
              <a:t>Lundberg</a:t>
            </a:r>
            <a:r>
              <a:rPr lang="en-US" altLang="he-IL" dirty="0"/>
              <a:t> and Lee,  A Unified Approach to Interpreting Model Predictions, </a:t>
            </a:r>
            <a:r>
              <a:rPr lang="en-US" altLang="he-IL" dirty="0" err="1"/>
              <a:t>NeurIPS</a:t>
            </a:r>
            <a:r>
              <a:rPr lang="en-US" altLang="he-IL" dirty="0"/>
              <a:t> 2017</a:t>
            </a:r>
            <a:endParaRPr lang="en-US" dirty="0"/>
          </a:p>
        </p:txBody>
      </p:sp>
    </p:spTree>
    <p:extLst>
      <p:ext uri="{BB962C8B-B14F-4D97-AF65-F5344CB8AC3E}">
        <p14:creationId xmlns:p14="http://schemas.microsoft.com/office/powerpoint/2010/main" val="260087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913" t="8377" r="12842"/>
          <a:stretch/>
        </p:blipFill>
        <p:spPr>
          <a:xfrm>
            <a:off x="0" y="73742"/>
            <a:ext cx="4911213" cy="398682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3" y="4621981"/>
            <a:ext cx="3354029" cy="2236019"/>
          </a:xfrm>
          <a:prstGeom prst="rect">
            <a:avLst/>
          </a:prstGeom>
        </p:spPr>
      </p:pic>
      <p:sp>
        <p:nvSpPr>
          <p:cNvPr id="9" name="Action Button: Help 8">
            <a:hlinkClick r:id="" action="ppaction://noaction" highlightClick="1"/>
          </p:cNvPr>
          <p:cNvSpPr/>
          <p:nvPr/>
        </p:nvSpPr>
        <p:spPr>
          <a:xfrm>
            <a:off x="3352800" y="4793329"/>
            <a:ext cx="2175387" cy="1953634"/>
          </a:xfrm>
          <a:prstGeom prst="actionButtonHelp">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12" name="TextBox 11"/>
          <p:cNvSpPr txBox="1"/>
          <p:nvPr/>
        </p:nvSpPr>
        <p:spPr>
          <a:xfrm>
            <a:off x="7811026" y="5399221"/>
            <a:ext cx="3834581" cy="923330"/>
          </a:xfrm>
          <a:prstGeom prst="rect">
            <a:avLst/>
          </a:prstGeom>
          <a:noFill/>
        </p:spPr>
        <p:txBody>
          <a:bodyPr wrap="square" rtlCol="1">
            <a:spAutoFit/>
          </a:bodyPr>
          <a:lstStyle/>
          <a:p>
            <a:pPr marL="342900" indent="-342900">
              <a:buAutoNum type="arabicPeriod"/>
            </a:pPr>
            <a:r>
              <a:rPr lang="en-US" dirty="0" smtClean="0"/>
              <a:t>Feature #13 (“Interest in Fashion”)</a:t>
            </a:r>
          </a:p>
          <a:p>
            <a:pPr marL="342900" indent="-342900">
              <a:buFontTx/>
              <a:buAutoNum type="arabicPeriod"/>
            </a:pPr>
            <a:r>
              <a:rPr lang="en-US" dirty="0"/>
              <a:t>Feature </a:t>
            </a:r>
            <a:r>
              <a:rPr lang="en-US" dirty="0" smtClean="0"/>
              <a:t>#68 (“Likes patterns”)</a:t>
            </a:r>
          </a:p>
          <a:p>
            <a:pPr marL="342900" indent="-342900">
              <a:buAutoNum type="arabicPeriod"/>
            </a:pPr>
            <a:r>
              <a:rPr lang="en-US" dirty="0" smtClean="0"/>
              <a:t>…</a:t>
            </a:r>
          </a:p>
        </p:txBody>
      </p:sp>
      <p:sp>
        <p:nvSpPr>
          <p:cNvPr id="8" name="TextBox 7"/>
          <p:cNvSpPr txBox="1"/>
          <p:nvPr/>
        </p:nvSpPr>
        <p:spPr>
          <a:xfrm>
            <a:off x="8725359" y="1355824"/>
            <a:ext cx="3789802" cy="369332"/>
          </a:xfrm>
          <a:prstGeom prst="rect">
            <a:avLst/>
          </a:prstGeom>
          <a:noFill/>
        </p:spPr>
        <p:txBody>
          <a:bodyPr wrap="square" rtlCol="0">
            <a:spAutoFit/>
          </a:bodyPr>
          <a:lstStyle/>
          <a:p>
            <a:r>
              <a:rPr lang="en-US" dirty="0" smtClean="0">
                <a:solidFill>
                  <a:srgbClr val="FF0000"/>
                </a:solidFill>
              </a:rPr>
              <a:t>SHAP</a:t>
            </a:r>
            <a:endParaRPr lang="en-US" dirty="0">
              <a:solidFill>
                <a:srgbClr val="FF0000"/>
              </a:solidFill>
            </a:endParaRPr>
          </a:p>
        </p:txBody>
      </p:sp>
      <p:sp>
        <p:nvSpPr>
          <p:cNvPr id="11" name="Rectangle 10"/>
          <p:cNvSpPr/>
          <p:nvPr/>
        </p:nvSpPr>
        <p:spPr>
          <a:xfrm>
            <a:off x="5927714" y="2033142"/>
            <a:ext cx="6096000" cy="646331"/>
          </a:xfrm>
          <a:prstGeom prst="rect">
            <a:avLst/>
          </a:prstGeom>
        </p:spPr>
        <p:txBody>
          <a:bodyPr>
            <a:spAutoFit/>
          </a:bodyPr>
          <a:lstStyle/>
          <a:p>
            <a:pPr lvl="0"/>
            <a:r>
              <a:rPr lang="he-IL" altLang="he-IL" dirty="0" err="1">
                <a:solidFill>
                  <a:schemeClr val="bg1">
                    <a:lumMod val="50000"/>
                  </a:schemeClr>
                </a:solidFill>
              </a:rPr>
              <a:t>Lundberg</a:t>
            </a:r>
            <a:r>
              <a:rPr lang="en-US" altLang="he-IL" dirty="0">
                <a:solidFill>
                  <a:schemeClr val="bg1">
                    <a:lumMod val="50000"/>
                  </a:schemeClr>
                </a:solidFill>
              </a:rPr>
              <a:t> and Lee,  </a:t>
            </a:r>
            <a:r>
              <a:rPr lang="en-US" altLang="he-IL" i="1" dirty="0">
                <a:solidFill>
                  <a:schemeClr val="bg1">
                    <a:lumMod val="50000"/>
                  </a:schemeClr>
                </a:solidFill>
              </a:rPr>
              <a:t>A Unified Approach to Interpreting Model Predictions</a:t>
            </a:r>
            <a:r>
              <a:rPr lang="en-US" altLang="he-IL" dirty="0">
                <a:solidFill>
                  <a:schemeClr val="bg1">
                    <a:lumMod val="50000"/>
                  </a:schemeClr>
                </a:solidFill>
              </a:rPr>
              <a:t>, </a:t>
            </a:r>
            <a:r>
              <a:rPr lang="en-US" altLang="he-IL" dirty="0" err="1" smtClean="0">
                <a:solidFill>
                  <a:schemeClr val="bg1">
                    <a:lumMod val="50000"/>
                  </a:schemeClr>
                </a:solidFill>
              </a:rPr>
              <a:t>NeurIPS</a:t>
            </a:r>
            <a:r>
              <a:rPr lang="en-US" altLang="he-IL" dirty="0" smtClean="0">
                <a:solidFill>
                  <a:schemeClr val="bg1">
                    <a:lumMod val="50000"/>
                  </a:schemeClr>
                </a:solidFill>
              </a:rPr>
              <a:t> 2017</a:t>
            </a:r>
            <a:endParaRPr lang="en-US" dirty="0">
              <a:solidFill>
                <a:schemeClr val="bg1">
                  <a:lumMod val="50000"/>
                </a:schemeClr>
              </a:solidFill>
            </a:endParaRPr>
          </a:p>
        </p:txBody>
      </p:sp>
      <p:pic>
        <p:nvPicPr>
          <p:cNvPr id="13" name="Picture 12"/>
          <p:cNvPicPr>
            <a:picLocks noChangeAspect="1"/>
          </p:cNvPicPr>
          <p:nvPr/>
        </p:nvPicPr>
        <p:blipFill>
          <a:blip r:embed="rId5"/>
          <a:stretch>
            <a:fillRect/>
          </a:stretch>
        </p:blipFill>
        <p:spPr>
          <a:xfrm>
            <a:off x="6036881" y="2906487"/>
            <a:ext cx="5877667" cy="1711688"/>
          </a:xfrm>
          <a:prstGeom prst="rect">
            <a:avLst/>
          </a:prstGeom>
        </p:spPr>
      </p:pic>
    </p:spTree>
    <p:extLst>
      <p:ext uri="{BB962C8B-B14F-4D97-AF65-F5344CB8AC3E}">
        <p14:creationId xmlns:p14="http://schemas.microsoft.com/office/powerpoint/2010/main" val="4127911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913" t="8377" r="12842"/>
          <a:stretch/>
        </p:blipFill>
        <p:spPr>
          <a:xfrm>
            <a:off x="0" y="73742"/>
            <a:ext cx="4911213" cy="398682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3" y="4621981"/>
            <a:ext cx="3354029" cy="2236019"/>
          </a:xfrm>
          <a:prstGeom prst="rect">
            <a:avLst/>
          </a:prstGeom>
        </p:spPr>
      </p:pic>
      <p:sp>
        <p:nvSpPr>
          <p:cNvPr id="9" name="Action Button: Help 8">
            <a:hlinkClick r:id="" action="ppaction://noaction" highlightClick="1"/>
          </p:cNvPr>
          <p:cNvSpPr/>
          <p:nvPr/>
        </p:nvSpPr>
        <p:spPr>
          <a:xfrm>
            <a:off x="3352800" y="4793329"/>
            <a:ext cx="2175387" cy="1953634"/>
          </a:xfrm>
          <a:prstGeom prst="actionButtonHelp">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12" name="TextBox 11"/>
          <p:cNvSpPr txBox="1"/>
          <p:nvPr/>
        </p:nvSpPr>
        <p:spPr>
          <a:xfrm>
            <a:off x="7811026" y="5399221"/>
            <a:ext cx="3834581" cy="923330"/>
          </a:xfrm>
          <a:prstGeom prst="rect">
            <a:avLst/>
          </a:prstGeom>
          <a:noFill/>
        </p:spPr>
        <p:txBody>
          <a:bodyPr wrap="square" rtlCol="1">
            <a:spAutoFit/>
          </a:bodyPr>
          <a:lstStyle/>
          <a:p>
            <a:pPr marL="342900" indent="-342900">
              <a:buAutoNum type="arabicPeriod"/>
            </a:pPr>
            <a:r>
              <a:rPr lang="en-US" dirty="0" smtClean="0">
                <a:solidFill>
                  <a:srgbClr val="FF0000"/>
                </a:solidFill>
              </a:rPr>
              <a:t>Feature #13 (“Interest in Fashion”)</a:t>
            </a:r>
          </a:p>
          <a:p>
            <a:pPr marL="342900" indent="-342900">
              <a:buFontTx/>
              <a:buAutoNum type="arabicPeriod"/>
            </a:pPr>
            <a:r>
              <a:rPr lang="en-US" dirty="0"/>
              <a:t>Feature #68 (“Likes patterns</a:t>
            </a:r>
            <a:r>
              <a:rPr lang="en-US" dirty="0" smtClean="0"/>
              <a:t>”)</a:t>
            </a:r>
          </a:p>
          <a:p>
            <a:pPr marL="342900" indent="-342900">
              <a:buAutoNum type="arabicPeriod"/>
            </a:pPr>
            <a:r>
              <a:rPr lang="en-US" dirty="0" smtClean="0"/>
              <a:t>…</a:t>
            </a:r>
          </a:p>
        </p:txBody>
      </p:sp>
      <p:pic>
        <p:nvPicPr>
          <p:cNvPr id="11" name="Picture 10"/>
          <p:cNvPicPr>
            <a:picLocks noChangeAspect="1"/>
          </p:cNvPicPr>
          <p:nvPr/>
        </p:nvPicPr>
        <p:blipFill>
          <a:blip r:embed="rId5"/>
          <a:stretch>
            <a:fillRect/>
          </a:stretch>
        </p:blipFill>
        <p:spPr>
          <a:xfrm>
            <a:off x="6036881" y="2906487"/>
            <a:ext cx="5877667" cy="1711688"/>
          </a:xfrm>
          <a:prstGeom prst="rect">
            <a:avLst/>
          </a:prstGeom>
        </p:spPr>
      </p:pic>
      <p:sp>
        <p:nvSpPr>
          <p:cNvPr id="13" name="TextBox 12"/>
          <p:cNvSpPr txBox="1"/>
          <p:nvPr/>
        </p:nvSpPr>
        <p:spPr>
          <a:xfrm rot="573950">
            <a:off x="9239249" y="4735452"/>
            <a:ext cx="2558143" cy="646331"/>
          </a:xfrm>
          <a:prstGeom prst="rect">
            <a:avLst/>
          </a:prstGeom>
          <a:solidFill>
            <a:schemeClr val="accent1">
              <a:lumMod val="60000"/>
              <a:lumOff val="40000"/>
            </a:schemeClr>
          </a:solidFill>
          <a:ln w="22225">
            <a:solidFill>
              <a:schemeClr val="tx1"/>
            </a:solidFill>
          </a:ln>
        </p:spPr>
        <p:txBody>
          <a:bodyPr wrap="square" rtlCol="1">
            <a:spAutoFit/>
          </a:bodyPr>
          <a:lstStyle/>
          <a:p>
            <a:pPr>
              <a:buClr>
                <a:schemeClr val="tx1"/>
              </a:buClr>
            </a:pPr>
            <a:r>
              <a:rPr lang="en-US" b="1" dirty="0" smtClean="0"/>
              <a:t>But what are these features based on?</a:t>
            </a:r>
          </a:p>
        </p:txBody>
      </p:sp>
      <p:sp>
        <p:nvSpPr>
          <p:cNvPr id="8" name="TextBox 7"/>
          <p:cNvSpPr txBox="1"/>
          <p:nvPr/>
        </p:nvSpPr>
        <p:spPr>
          <a:xfrm>
            <a:off x="8725359" y="1355824"/>
            <a:ext cx="3789802" cy="369332"/>
          </a:xfrm>
          <a:prstGeom prst="rect">
            <a:avLst/>
          </a:prstGeom>
          <a:noFill/>
        </p:spPr>
        <p:txBody>
          <a:bodyPr wrap="square" rtlCol="0">
            <a:spAutoFit/>
          </a:bodyPr>
          <a:lstStyle/>
          <a:p>
            <a:r>
              <a:rPr lang="en-US" dirty="0" smtClean="0">
                <a:solidFill>
                  <a:srgbClr val="FF0000"/>
                </a:solidFill>
              </a:rPr>
              <a:t>SHAP</a:t>
            </a:r>
            <a:endParaRPr lang="en-US" dirty="0">
              <a:solidFill>
                <a:srgbClr val="FF0000"/>
              </a:solidFill>
            </a:endParaRPr>
          </a:p>
        </p:txBody>
      </p:sp>
      <p:sp>
        <p:nvSpPr>
          <p:cNvPr id="2" name="Rectangle 1"/>
          <p:cNvSpPr/>
          <p:nvPr/>
        </p:nvSpPr>
        <p:spPr>
          <a:xfrm>
            <a:off x="5927714" y="2033142"/>
            <a:ext cx="6096000" cy="646331"/>
          </a:xfrm>
          <a:prstGeom prst="rect">
            <a:avLst/>
          </a:prstGeom>
        </p:spPr>
        <p:txBody>
          <a:bodyPr>
            <a:spAutoFit/>
          </a:bodyPr>
          <a:lstStyle/>
          <a:p>
            <a:pPr lvl="0"/>
            <a:r>
              <a:rPr lang="he-IL" altLang="he-IL" dirty="0" err="1">
                <a:solidFill>
                  <a:schemeClr val="bg1">
                    <a:lumMod val="50000"/>
                  </a:schemeClr>
                </a:solidFill>
              </a:rPr>
              <a:t>Lundberg</a:t>
            </a:r>
            <a:r>
              <a:rPr lang="en-US" altLang="he-IL" dirty="0">
                <a:solidFill>
                  <a:schemeClr val="bg1">
                    <a:lumMod val="50000"/>
                  </a:schemeClr>
                </a:solidFill>
              </a:rPr>
              <a:t> and Lee,  </a:t>
            </a:r>
            <a:r>
              <a:rPr lang="en-US" altLang="he-IL" i="1" dirty="0">
                <a:solidFill>
                  <a:schemeClr val="bg1">
                    <a:lumMod val="50000"/>
                  </a:schemeClr>
                </a:solidFill>
              </a:rPr>
              <a:t>A Unified Approach to Interpreting Model Predictions</a:t>
            </a:r>
            <a:r>
              <a:rPr lang="en-US" altLang="he-IL" dirty="0">
                <a:solidFill>
                  <a:schemeClr val="bg1">
                    <a:lumMod val="50000"/>
                  </a:schemeClr>
                </a:solidFill>
              </a:rPr>
              <a:t>, </a:t>
            </a:r>
            <a:r>
              <a:rPr lang="en-US" altLang="he-IL" dirty="0" err="1">
                <a:solidFill>
                  <a:schemeClr val="bg1">
                    <a:lumMod val="50000"/>
                  </a:schemeClr>
                </a:solidFill>
              </a:rPr>
              <a:t>NeurIPS</a:t>
            </a:r>
            <a:r>
              <a:rPr lang="en-US" altLang="he-IL" dirty="0">
                <a:solidFill>
                  <a:schemeClr val="bg1">
                    <a:lumMod val="50000"/>
                  </a:schemeClr>
                </a:solidFill>
              </a:rPr>
              <a:t> 2017</a:t>
            </a:r>
            <a:endParaRPr lang="en-US" dirty="0">
              <a:solidFill>
                <a:schemeClr val="bg1">
                  <a:lumMod val="50000"/>
                </a:schemeClr>
              </a:solidFill>
            </a:endParaRPr>
          </a:p>
        </p:txBody>
      </p:sp>
    </p:spTree>
    <p:extLst>
      <p:ext uri="{BB962C8B-B14F-4D97-AF65-F5344CB8AC3E}">
        <p14:creationId xmlns:p14="http://schemas.microsoft.com/office/powerpoint/2010/main" val="176446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1265"/>
            <a:ext cx="10515600" cy="2784834"/>
          </a:xfrm>
        </p:spPr>
        <p:txBody>
          <a:bodyPr/>
          <a:lstStyle/>
          <a:p>
            <a:r>
              <a:rPr lang="en-US" dirty="0" smtClean="0"/>
              <a:t>A user is interested in fashion if they have:</a:t>
            </a:r>
          </a:p>
          <a:p>
            <a:pPr lvl="1"/>
            <a:r>
              <a:rPr lang="en-US" dirty="0" smtClean="0"/>
              <a:t>Previously </a:t>
            </a:r>
            <a:r>
              <a:rPr lang="en-US" dirty="0"/>
              <a:t>purchased </a:t>
            </a:r>
            <a:r>
              <a:rPr lang="en-US" dirty="0" smtClean="0"/>
              <a:t>items from </a:t>
            </a:r>
            <a:r>
              <a:rPr lang="en-US" dirty="0"/>
              <a:t>the “Fashion” </a:t>
            </a:r>
            <a:r>
              <a:rPr lang="en-US" dirty="0" smtClean="0"/>
              <a:t>category</a:t>
            </a:r>
          </a:p>
          <a:p>
            <a:pPr lvl="1"/>
            <a:r>
              <a:rPr lang="en-US" dirty="0" smtClean="0"/>
              <a:t>Previously </a:t>
            </a:r>
            <a:r>
              <a:rPr lang="en-US" dirty="0"/>
              <a:t>purchased an </a:t>
            </a:r>
            <a:r>
              <a:rPr lang="en-US" dirty="0" smtClean="0"/>
              <a:t>item which </a:t>
            </a:r>
            <a:r>
              <a:rPr lang="en-US" dirty="0"/>
              <a:t>was also purchased by a buyer who previously </a:t>
            </a:r>
            <a:r>
              <a:rPr lang="en-US" dirty="0" smtClean="0"/>
              <a:t>purchased </a:t>
            </a:r>
            <a:r>
              <a:rPr lang="en-US" dirty="0"/>
              <a:t>an item from the “Fashion” </a:t>
            </a:r>
            <a:r>
              <a:rPr lang="en-US" dirty="0" smtClean="0"/>
              <a:t>category</a:t>
            </a:r>
          </a:p>
          <a:p>
            <a:pPr lvl="1"/>
            <a:r>
              <a:rPr lang="en-US" dirty="0" smtClean="0"/>
              <a:t>Searched </a:t>
            </a:r>
            <a:r>
              <a:rPr lang="en-US" dirty="0"/>
              <a:t>for at least two </a:t>
            </a:r>
            <a:r>
              <a:rPr lang="en-US" dirty="0" smtClean="0"/>
              <a:t>queries related </a:t>
            </a:r>
            <a:r>
              <a:rPr lang="en-US" dirty="0"/>
              <a:t>to the “Fashion” </a:t>
            </a:r>
            <a:r>
              <a:rPr lang="en-US" dirty="0" smtClean="0"/>
              <a:t>category</a:t>
            </a:r>
            <a:endParaRPr lang="he-IL" dirty="0"/>
          </a:p>
        </p:txBody>
      </p:sp>
      <p:pic>
        <p:nvPicPr>
          <p:cNvPr id="5" name="Picture 4"/>
          <p:cNvPicPr>
            <a:picLocks noChangeAspect="1"/>
          </p:cNvPicPr>
          <p:nvPr/>
        </p:nvPicPr>
        <p:blipFill>
          <a:blip r:embed="rId3"/>
          <a:stretch>
            <a:fillRect/>
          </a:stretch>
        </p:blipFill>
        <p:spPr>
          <a:xfrm>
            <a:off x="76157" y="1271385"/>
            <a:ext cx="11743445" cy="3017037"/>
          </a:xfrm>
          <a:prstGeom prst="rect">
            <a:avLst/>
          </a:prstGeom>
        </p:spPr>
      </p:pic>
      <p:sp>
        <p:nvSpPr>
          <p:cNvPr id="6" name="Title 1"/>
          <p:cNvSpPr>
            <a:spLocks noGrp="1"/>
          </p:cNvSpPr>
          <p:nvPr>
            <p:ph type="title"/>
          </p:nvPr>
        </p:nvSpPr>
        <p:spPr>
          <a:xfrm>
            <a:off x="838200" y="365125"/>
            <a:ext cx="10515600" cy="1325563"/>
          </a:xfrm>
        </p:spPr>
        <p:txBody>
          <a:bodyPr/>
          <a:lstStyle/>
          <a:p>
            <a:r>
              <a:rPr lang="en-US" dirty="0" smtClean="0"/>
              <a:t>“Interest in Fashion” Feature</a:t>
            </a:r>
            <a:endParaRPr lang="he-IL" dirty="0"/>
          </a:p>
        </p:txBody>
      </p:sp>
    </p:spTree>
    <p:extLst>
      <p:ext uri="{BB962C8B-B14F-4D97-AF65-F5344CB8AC3E}">
        <p14:creationId xmlns:p14="http://schemas.microsoft.com/office/powerpoint/2010/main" val="1981753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157" y="472249"/>
            <a:ext cx="11743445" cy="3017037"/>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3600" y="3414550"/>
            <a:ext cx="9915833" cy="3153245"/>
          </a:xfrm>
        </p:spPr>
      </p:pic>
      <p:sp>
        <p:nvSpPr>
          <p:cNvPr id="7" name="Rectangle 6"/>
          <p:cNvSpPr/>
          <p:nvPr/>
        </p:nvSpPr>
        <p:spPr>
          <a:xfrm>
            <a:off x="507146" y="1567544"/>
            <a:ext cx="3803597" cy="252000"/>
          </a:xfrm>
          <a:prstGeom prst="rect">
            <a:avLst/>
          </a:prstGeom>
          <a:solidFill>
            <a:srgbClr val="FF0000">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p:cNvSpPr/>
          <p:nvPr/>
        </p:nvSpPr>
        <p:spPr>
          <a:xfrm>
            <a:off x="507146" y="1321654"/>
            <a:ext cx="3803597" cy="252000"/>
          </a:xfrm>
          <a:prstGeom prst="rect">
            <a:avLst/>
          </a:prstGeom>
          <a:solidFill>
            <a:schemeClr val="accent2">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507146" y="1810578"/>
            <a:ext cx="3803597" cy="252000"/>
          </a:xfrm>
          <a:prstGeom prst="rect">
            <a:avLst/>
          </a:prstGeom>
          <a:solidFill>
            <a:schemeClr val="accent2">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507145" y="2056468"/>
            <a:ext cx="3803597" cy="252000"/>
          </a:xfrm>
          <a:prstGeom prst="rect">
            <a:avLst/>
          </a:prstGeom>
          <a:solidFill>
            <a:schemeClr val="accent2">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07425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Shapley value in query answering</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smtClean="0"/>
              </a:p>
              <a:p>
                <a:r>
                  <a:rPr lang="en-US" dirty="0"/>
                  <a:t>Given a database </a:t>
                </a:r>
                <a14:m>
                  <m:oMath xmlns:m="http://schemas.openxmlformats.org/officeDocument/2006/math">
                    <m:r>
                      <a:rPr lang="en-US" b="0" i="1" smtClean="0">
                        <a:latin typeface="Cambria Math" panose="02040503050406030204" pitchFamily="18" charset="0"/>
                      </a:rPr>
                      <m:t>𝐷</m:t>
                    </m:r>
                  </m:oMath>
                </a14:m>
                <a:r>
                  <a:rPr lang="en-US" dirty="0"/>
                  <a:t> and a Boolean query </a:t>
                </a:r>
                <a14:m>
                  <m:oMath xmlns:m="http://schemas.openxmlformats.org/officeDocument/2006/math">
                    <m:r>
                      <a:rPr lang="en-US" b="0" i="1" smtClean="0">
                        <a:latin typeface="Cambria Math" panose="02040503050406030204" pitchFamily="18" charset="0"/>
                      </a:rPr>
                      <m:t>𝑞</m:t>
                    </m:r>
                  </m:oMath>
                </a14:m>
                <a:r>
                  <a:rPr lang="en-US" dirty="0"/>
                  <a:t>, 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dirty="0"/>
                  <a:t> be a fact, the Shapley value of </a:t>
                </a:r>
                <a14:m>
                  <m:oMath xmlns:m="http://schemas.openxmlformats.org/officeDocument/2006/math">
                    <m:r>
                      <a:rPr lang="en-US" b="0" i="1" smtClean="0">
                        <a:latin typeface="Cambria Math" panose="02040503050406030204" pitchFamily="18" charset="0"/>
                      </a:rPr>
                      <m:t>𝑓</m:t>
                    </m:r>
                  </m:oMath>
                </a14:m>
                <a:r>
                  <a:rPr lang="en-US" dirty="0"/>
                  <a:t> in </a:t>
                </a:r>
                <a14:m>
                  <m:oMath xmlns:m="http://schemas.openxmlformats.org/officeDocument/2006/math">
                    <m:r>
                      <a:rPr lang="en-US" b="0" i="1" smtClean="0">
                        <a:latin typeface="Cambria Math" panose="02040503050406030204" pitchFamily="18" charset="0"/>
                      </a:rPr>
                      <m:t>𝐷</m:t>
                    </m:r>
                  </m:oMath>
                </a14:m>
                <a:r>
                  <a:rPr lang="en-US" dirty="0"/>
                  <a:t> for query </a:t>
                </a:r>
                <a14:m>
                  <m:oMath xmlns:m="http://schemas.openxmlformats.org/officeDocument/2006/math">
                    <m:r>
                      <a:rPr lang="en-US" b="0" i="1" smtClean="0">
                        <a:latin typeface="Cambria Math" panose="02040503050406030204" pitchFamily="18" charset="0"/>
                      </a:rPr>
                      <m:t>𝑞</m:t>
                    </m:r>
                  </m:oMath>
                </a14:m>
                <a:r>
                  <a:rPr lang="en-US" dirty="0"/>
                  <a:t> is defined as </a:t>
                </a:r>
              </a:p>
              <a:p>
                <a:pPr marL="0" indent="0" algn="ctr">
                  <a:buNone/>
                </a:pPr>
                <a:endParaRPr lang="en-US" dirty="0" smtClean="0"/>
              </a:p>
              <a:p>
                <a:pPr marL="0" indent="0" algn="ctr">
                  <a:buNone/>
                </a:pPr>
                <a:r>
                  <a:rPr lang="en-US" dirty="0" smtClean="0"/>
                  <a: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h</m:t>
                    </m:r>
                    <m:r>
                      <a:rPr lang="en-US" i="1">
                        <a:latin typeface="Cambria Math" panose="02040503050406030204" pitchFamily="18" charset="0"/>
                      </a:rPr>
                      <m:t>𝑎𝑝𝑙𝑒𝑦</m:t>
                    </m:r>
                    <m:d>
                      <m:dPr>
                        <m:ctrlPr>
                          <a:rPr lang="en-US" i="1">
                            <a:latin typeface="Cambria Math" panose="02040503050406030204" pitchFamily="18" charset="0"/>
                          </a:rPr>
                        </m:ctrlPr>
                      </m:dPr>
                      <m:e>
                        <m:r>
                          <a:rPr lang="en-US" b="0" i="1" smtClean="0">
                            <a:latin typeface="Cambria Math" panose="02040503050406030204" pitchFamily="18" charset="0"/>
                          </a:rPr>
                          <m:t>𝑞</m:t>
                        </m:r>
                        <m:r>
                          <a:rPr lang="en-US" i="1">
                            <a:latin typeface="Cambria Math" panose="02040503050406030204" pitchFamily="18" charset="0"/>
                          </a:rPr>
                          <m:t>,</m:t>
                        </m:r>
                        <m:r>
                          <a:rPr lang="en-US" b="0" i="1" smtClean="0">
                            <a:latin typeface="Cambria Math" panose="02040503050406030204" pitchFamily="18" charset="0"/>
                          </a:rPr>
                          <m:t>𝐷</m:t>
                        </m:r>
                        <m:r>
                          <a:rPr lang="en-US" i="1">
                            <a:latin typeface="Cambria Math" panose="02040503050406030204" pitchFamily="18" charset="0"/>
                          </a:rPr>
                          <m:t>,</m:t>
                        </m:r>
                        <m:r>
                          <a:rPr lang="en-US" b="0" i="1" smtClean="0">
                            <a:latin typeface="Cambria Math" panose="02040503050406030204" pitchFamily="18" charset="0"/>
                          </a:rPr>
                          <m:t>𝑓</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he-IL">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𝑓</m:t>
                            </m:r>
                          </m:e>
                        </m:d>
                      </m:sub>
                      <m:sup/>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num>
                          <m:den>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m:t>
                            </m:r>
                          </m:den>
                        </m:f>
                        <m:d>
                          <m:dPr>
                            <m:ctrlPr>
                              <a:rPr lang="en-US" i="1">
                                <a:latin typeface="Cambria Math" panose="02040503050406030204" pitchFamily="18" charset="0"/>
                              </a:rPr>
                            </m:ctrlPr>
                          </m:dPr>
                          <m:e>
                            <m:r>
                              <a:rPr lang="en-US" b="0" i="1" smtClean="0">
                                <a:latin typeface="Cambria Math" panose="02040503050406030204" pitchFamily="18" charset="0"/>
                              </a:rPr>
                              <m:t>𝑞</m:t>
                            </m:r>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e>
                                </m:d>
                              </m:e>
                            </m:d>
                            <m:r>
                              <a:rPr lang="en-US" i="1">
                                <a:latin typeface="Cambria Math" panose="02040503050406030204" pitchFamily="18" charset="0"/>
                              </a:rPr>
                              <m:t>−</m:t>
                            </m:r>
                            <m:r>
                              <a:rPr lang="en-US" b="0" i="1" smtClean="0">
                                <a:latin typeface="Cambria Math" panose="02040503050406030204" pitchFamily="18" charset="0"/>
                              </a:rPr>
                              <m:t>𝑞</m:t>
                            </m:r>
                            <m:d>
                              <m:dPr>
                                <m:ctrlPr>
                                  <a:rPr lang="en-US" i="1">
                                    <a:latin typeface="Cambria Math" panose="02040503050406030204" pitchFamily="18" charset="0"/>
                                  </a:rPr>
                                </m:ctrlPr>
                              </m:dPr>
                              <m:e>
                                <m:r>
                                  <a:rPr lang="en-US" b="0" i="1" smtClean="0">
                                    <a:latin typeface="Cambria Math" panose="02040503050406030204" pitchFamily="18" charset="0"/>
                                  </a:rPr>
                                  <m:t>𝐸</m:t>
                                </m:r>
                              </m:e>
                            </m:d>
                          </m:e>
                        </m:d>
                      </m:e>
                    </m:nary>
                  </m:oMath>
                </a14:m>
                <a:endParaRPr lang="en-US" b="0" dirty="0" smtClean="0"/>
              </a:p>
              <a:p>
                <a:pPr marL="0" indent="0" algn="ctr">
                  <a:buNone/>
                </a:pPr>
                <a:endParaRPr lang="en-US" dirty="0" smtClean="0"/>
              </a:p>
              <a:p>
                <a:r>
                  <a:rPr lang="en-US" dirty="0" smtClean="0"/>
                  <a:t>This definition applies beyond Boolean queries, e.g. aggregates</a:t>
                </a:r>
              </a:p>
              <a:p>
                <a:r>
                  <a:rPr lang="en-US" dirty="0" smtClean="0"/>
                  <a:t>A variant for </a:t>
                </a:r>
                <a:r>
                  <a:rPr lang="en-US" dirty="0"/>
                  <a:t>exogenous</a:t>
                </a:r>
                <a:r>
                  <a:rPr lang="en-US" dirty="0" smtClean="0"/>
                  <a:t> and endogenous facts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
        <p:nvSpPr>
          <p:cNvPr id="6" name="Content Placeholder 2"/>
          <p:cNvSpPr txBox="1">
            <a:spLocks/>
          </p:cNvSpPr>
          <p:nvPr/>
        </p:nvSpPr>
        <p:spPr>
          <a:xfrm>
            <a:off x="838200" y="6045276"/>
            <a:ext cx="10515600" cy="533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a:solidFill>
                  <a:schemeClr val="bg1">
                    <a:lumMod val="50000"/>
                  </a:schemeClr>
                </a:solidFill>
                <a:latin typeface="+mj-lt"/>
              </a:rPr>
              <a:t>Livshits</a:t>
            </a:r>
            <a:r>
              <a:rPr lang="en-US" sz="2000" dirty="0">
                <a:solidFill>
                  <a:schemeClr val="bg1">
                    <a:lumMod val="50000"/>
                  </a:schemeClr>
                </a:solidFill>
                <a:latin typeface="+mj-lt"/>
              </a:rPr>
              <a:t> et. al., </a:t>
            </a:r>
            <a:r>
              <a:rPr lang="en-US" sz="2000" i="1" dirty="0">
                <a:solidFill>
                  <a:schemeClr val="bg1">
                    <a:lumMod val="50000"/>
                  </a:schemeClr>
                </a:solidFill>
                <a:latin typeface="+mj-lt"/>
              </a:rPr>
              <a:t>The Shapley value of tuples in query answering</a:t>
            </a:r>
            <a:r>
              <a:rPr lang="en-US" sz="2000" dirty="0">
                <a:solidFill>
                  <a:schemeClr val="bg1">
                    <a:lumMod val="50000"/>
                  </a:schemeClr>
                </a:solidFill>
                <a:latin typeface="+mj-lt"/>
              </a:rPr>
              <a:t>, </a:t>
            </a:r>
            <a:r>
              <a:rPr lang="en-US" sz="2000" dirty="0" smtClean="0">
                <a:solidFill>
                  <a:schemeClr val="bg1">
                    <a:lumMod val="50000"/>
                  </a:schemeClr>
                </a:solidFill>
                <a:latin typeface="+mj-lt"/>
              </a:rPr>
              <a:t>ICDT 2020</a:t>
            </a:r>
            <a:endParaRPr lang="he-IL" sz="2000" dirty="0">
              <a:solidFill>
                <a:schemeClr val="bg1">
                  <a:lumMod val="50000"/>
                </a:schemeClr>
              </a:solidFill>
              <a:latin typeface="+mj-lt"/>
            </a:endParaRPr>
          </a:p>
        </p:txBody>
      </p:sp>
    </p:spTree>
    <p:extLst>
      <p:ext uri="{BB962C8B-B14F-4D97-AF65-F5344CB8AC3E}">
        <p14:creationId xmlns:p14="http://schemas.microsoft.com/office/powerpoint/2010/main" val="2810725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Research on Shapley </a:t>
            </a:r>
            <a:br>
              <a:rPr lang="en-US" dirty="0" smtClean="0"/>
            </a:br>
            <a:r>
              <a:rPr lang="en-US" dirty="0" smtClean="0"/>
              <a:t>and SHAP in Query Answering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Two main lines of recent research work:</a:t>
            </a:r>
          </a:p>
          <a:p>
            <a:pPr lvl="1"/>
            <a:r>
              <a:rPr lang="en-US" dirty="0" err="1" smtClean="0"/>
              <a:t>Lifshitz</a:t>
            </a:r>
            <a:r>
              <a:rPr lang="en-US" dirty="0" smtClean="0"/>
              <a:t>, </a:t>
            </a:r>
            <a:r>
              <a:rPr lang="en-US" dirty="0" err="1" smtClean="0"/>
              <a:t>Bertossi</a:t>
            </a:r>
            <a:r>
              <a:rPr lang="en-US" dirty="0" smtClean="0"/>
              <a:t>, </a:t>
            </a:r>
            <a:r>
              <a:rPr lang="en-US" dirty="0" err="1" smtClean="0"/>
              <a:t>Kimelfeld</a:t>
            </a:r>
            <a:r>
              <a:rPr lang="en-US" dirty="0" smtClean="0"/>
              <a:t>, </a:t>
            </a:r>
            <a:r>
              <a:rPr lang="en-US" dirty="0" err="1" smtClean="0"/>
              <a:t>Sebag</a:t>
            </a:r>
            <a:r>
              <a:rPr lang="en-US" dirty="0" smtClean="0"/>
              <a:t> and </a:t>
            </a:r>
            <a:r>
              <a:rPr lang="en-US" dirty="0" err="1" smtClean="0"/>
              <a:t>Reshef</a:t>
            </a:r>
            <a:r>
              <a:rPr lang="en-US" dirty="0" smtClean="0"/>
              <a:t> introduced the problem and provided dichotomy results for its complexity for multiple query languages</a:t>
            </a:r>
          </a:p>
          <a:p>
            <a:pPr lvl="1"/>
            <a:r>
              <a:rPr lang="en-US" dirty="0" smtClean="0"/>
              <a:t>Arenas, </a:t>
            </a:r>
            <a:r>
              <a:rPr lang="en-US" dirty="0" err="1" smtClean="0"/>
              <a:t>Barcelo</a:t>
            </a:r>
            <a:r>
              <a:rPr lang="en-US" dirty="0" smtClean="0"/>
              <a:t>, </a:t>
            </a:r>
            <a:r>
              <a:rPr lang="en-US" dirty="0" err="1" smtClean="0"/>
              <a:t>Bertossi</a:t>
            </a:r>
            <a:r>
              <a:rPr lang="en-US" dirty="0" smtClean="0"/>
              <a:t> and Monet provided tractability results for SHAP scores (rather than Shapley) via </a:t>
            </a:r>
            <a:r>
              <a:rPr lang="en-US" dirty="0" smtClean="0">
                <a:solidFill>
                  <a:srgbClr val="FF0000"/>
                </a:solidFill>
              </a:rPr>
              <a:t>knowledge compilation</a:t>
            </a:r>
          </a:p>
          <a:p>
            <a:r>
              <a:rPr lang="en-US" dirty="0" smtClean="0"/>
              <a:t>Knowledge Compilation (see [</a:t>
            </a:r>
            <a:r>
              <a:rPr lang="en-US" dirty="0" err="1" smtClean="0"/>
              <a:t>Darwiche</a:t>
            </a:r>
            <a:r>
              <a:rPr lang="en-US" dirty="0" smtClean="0"/>
              <a:t> and Marquis, JAIR ‘02]) focuses on offline compilation of Boolean function spec. in a structure </a:t>
            </a:r>
            <a:r>
              <a:rPr lang="en-US" dirty="0"/>
              <a:t>favorable </a:t>
            </a:r>
            <a:r>
              <a:rPr lang="en-US" dirty="0" smtClean="0"/>
              <a:t>for online queries</a:t>
            </a:r>
          </a:p>
          <a:p>
            <a:r>
              <a:rPr lang="en-US" dirty="0" smtClean="0"/>
              <a:t>It has met database theory thanks to [</a:t>
            </a:r>
            <a:r>
              <a:rPr lang="en-US" dirty="0" err="1" smtClean="0"/>
              <a:t>Jha</a:t>
            </a:r>
            <a:r>
              <a:rPr lang="en-US" dirty="0" smtClean="0"/>
              <a:t> and </a:t>
            </a:r>
            <a:r>
              <a:rPr lang="en-US" dirty="0" err="1" smtClean="0"/>
              <a:t>Suciu</a:t>
            </a:r>
            <a:r>
              <a:rPr lang="en-US" dirty="0" smtClean="0"/>
              <a:t>, ICDT ‘11], with many applications</a:t>
            </a:r>
            <a:endParaRPr lang="en-US" dirty="0"/>
          </a:p>
          <a:p>
            <a:r>
              <a:rPr lang="en-US" dirty="0" smtClean="0"/>
              <a:t>Here we use knowledge compilation to achieve efficient algorithms for Shapley</a:t>
            </a:r>
          </a:p>
          <a:p>
            <a:r>
              <a:rPr lang="en-US" dirty="0" smtClean="0"/>
              <a:t>Introduce heuristics for cases where compilation fails/ is too costly</a:t>
            </a:r>
          </a:p>
          <a:p>
            <a:r>
              <a:rPr lang="en-US" dirty="0" smtClean="0"/>
              <a:t>And for the first time, implement and make it work in practice  </a:t>
            </a:r>
          </a:p>
        </p:txBody>
      </p:sp>
    </p:spTree>
    <p:extLst>
      <p:ext uri="{BB962C8B-B14F-4D97-AF65-F5344CB8AC3E}">
        <p14:creationId xmlns:p14="http://schemas.microsoft.com/office/powerpoint/2010/main" val="702434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previous </a:t>
            </a:r>
            <a:r>
              <a:rPr lang="en-US" dirty="0"/>
              <a:t>theoretical </a:t>
            </a:r>
            <a:r>
              <a:rPr lang="en-US" dirty="0" smtClean="0"/>
              <a:t>results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Any Boolean query Q induces a problem Shapley(Q) with input D, f</a:t>
                </a:r>
                <a:endParaRPr lang="en-US" dirty="0"/>
              </a:p>
              <a:p>
                <a:endParaRPr lang="en-US" dirty="0" smtClean="0"/>
              </a:p>
              <a:p>
                <a:r>
                  <a:rPr lang="en-US" dirty="0" smtClean="0"/>
                  <a:t>A dichotomy for the class of self-join-free Boolean CQs:</a:t>
                </a:r>
              </a:p>
              <a:p>
                <a:pPr lvl="1"/>
                <a:r>
                  <a:rPr lang="en-US" dirty="0" smtClean="0"/>
                  <a:t>For non-hierarchical queries, the </a:t>
                </a:r>
                <a:r>
                  <a:rPr lang="en-US" dirty="0"/>
                  <a:t>problem of computing </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rPr>
                      <m:t>h</m:t>
                    </m:r>
                    <m:r>
                      <a:rPr lang="en-US" i="1" dirty="0">
                        <a:latin typeface="Cambria Math" panose="02040503050406030204" pitchFamily="18" charset="0"/>
                      </a:rPr>
                      <m:t>𝑎𝑝𝑙𝑒𝑦</m:t>
                    </m:r>
                    <m:r>
                      <a:rPr lang="en-US" i="1" dirty="0">
                        <a:latin typeface="Cambria Math" panose="02040503050406030204" pitchFamily="18" charset="0"/>
                      </a:rPr>
                      <m:t>(</m:t>
                    </m:r>
                    <m:r>
                      <a:rPr lang="en-US" b="0" i="1" dirty="0" smtClean="0">
                        <a:latin typeface="Cambria Math" panose="02040503050406030204" pitchFamily="18" charset="0"/>
                      </a:rPr>
                      <m:t>𝐷</m:t>
                    </m:r>
                    <m:r>
                      <a:rPr lang="en-US" i="1" dirty="0" err="1">
                        <a:latin typeface="Cambria Math" panose="02040503050406030204" pitchFamily="18" charset="0"/>
                      </a:rPr>
                      <m:t>,</m:t>
                    </m:r>
                    <m:r>
                      <a:rPr lang="en-US" i="1" dirty="0">
                        <a:latin typeface="Cambria Math" panose="02040503050406030204" pitchFamily="18" charset="0"/>
                      </a:rPr>
                      <m:t>𝑞</m:t>
                    </m:r>
                    <m:r>
                      <a:rPr lang="en-US" i="1" dirty="0" err="1">
                        <a:latin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oMath>
                </a14:m>
                <a:r>
                  <a:rPr lang="en-US" dirty="0"/>
                  <a:t> for a given database </a:t>
                </a:r>
                <a14:m>
                  <m:oMath xmlns:m="http://schemas.openxmlformats.org/officeDocument/2006/math">
                    <m:r>
                      <a:rPr lang="en-US" i="1" dirty="0">
                        <a:latin typeface="Cambria Math" panose="02040503050406030204" pitchFamily="18" charset="0"/>
                      </a:rPr>
                      <m:t>𝐷</m:t>
                    </m:r>
                    <m:r>
                      <a:rPr lang="en-US" i="1" dirty="0">
                        <a:latin typeface="Cambria Math" panose="02040503050406030204" pitchFamily="18" charset="0"/>
                      </a:rPr>
                      <m:t> </m:t>
                    </m:r>
                  </m:oMath>
                </a14:m>
                <a:r>
                  <a:rPr lang="en-US" dirty="0"/>
                  <a:t>and a fact </a:t>
                </a:r>
                <a14:m>
                  <m:oMath xmlns:m="http://schemas.openxmlformats.org/officeDocument/2006/math">
                    <m:r>
                      <a:rPr lang="en-US" b="0" i="1" dirty="0" smtClean="0">
                        <a:latin typeface="Cambria Math" panose="02040503050406030204" pitchFamily="18" charset="0"/>
                      </a:rPr>
                      <m:t>𝑓</m:t>
                    </m:r>
                  </m:oMath>
                </a14:m>
                <a:r>
                  <a:rPr lang="en-US" dirty="0"/>
                  <a:t> is </a:t>
                </a:r>
                <a14:m>
                  <m:oMath xmlns:m="http://schemas.openxmlformats.org/officeDocument/2006/math">
                    <m:r>
                      <m:rPr>
                        <m:sty m:val="p"/>
                      </m:rPr>
                      <a:rPr lang="en-US" b="0" i="0" smtClean="0">
                        <a:latin typeface="Cambria Math" panose="02040503050406030204" pitchFamily="18" charset="0"/>
                      </a:rPr>
                      <m:t>F</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P</m:t>
                        </m:r>
                      </m:e>
                      <m:sup>
                        <m:r>
                          <a:rPr lang="en-US" b="0" i="0" smtClean="0">
                            <a:latin typeface="Cambria Math" panose="02040503050406030204" pitchFamily="18" charset="0"/>
                          </a:rPr>
                          <m:t>#</m:t>
                        </m:r>
                        <m:r>
                          <m:rPr>
                            <m:sty m:val="p"/>
                          </m:rPr>
                          <a:rPr lang="en-US" b="0" i="0" smtClean="0">
                            <a:latin typeface="Cambria Math" panose="02040503050406030204" pitchFamily="18" charset="0"/>
                          </a:rPr>
                          <m:t>P</m:t>
                        </m:r>
                      </m:sup>
                    </m:sSup>
                  </m:oMath>
                </a14:m>
                <a:r>
                  <a:rPr lang="en-US" dirty="0" smtClean="0"/>
                  <a:t>- </a:t>
                </a:r>
                <a14:m>
                  <m:oMath xmlns:m="http://schemas.openxmlformats.org/officeDocument/2006/math">
                    <m:r>
                      <m:rPr>
                        <m:sty m:val="p"/>
                      </m:rPr>
                      <a:rPr lang="en-US" b="0" i="0" dirty="0" smtClean="0">
                        <a:latin typeface="Cambria Math" panose="02040503050406030204" pitchFamily="18" charset="0"/>
                      </a:rPr>
                      <m:t>complete</m:t>
                    </m:r>
                  </m:oMath>
                </a14:m>
                <a:endParaRPr lang="en-US" dirty="0" smtClean="0"/>
              </a:p>
              <a:p>
                <a:pPr lvl="1"/>
                <a:r>
                  <a:rPr lang="en-US" dirty="0" smtClean="0"/>
                  <a:t>For hierarchical queries, the problem is in PTIME</a:t>
                </a:r>
              </a:p>
              <a:p>
                <a:endParaRPr lang="en-US" dirty="0"/>
              </a:p>
              <a:p>
                <a:r>
                  <a:rPr lang="en-US" dirty="0" smtClean="0"/>
                  <a:t>FPRAS based on Monte-Carlo Sampling</a:t>
                </a:r>
              </a:p>
              <a:p>
                <a:endParaRPr lang="en-US" dirty="0"/>
              </a:p>
              <a:p>
                <a:r>
                  <a:rPr lang="en-US" dirty="0" smtClean="0"/>
                  <a:t>Inefficient in practice </a:t>
                </a:r>
              </a:p>
              <a:p>
                <a:endParaRPr lang="en-US" dirty="0"/>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081" r="-58" b="-1961"/>
                </a:stretch>
              </a:blipFill>
            </p:spPr>
            <p:txBody>
              <a:bodyPr/>
              <a:lstStyle/>
              <a:p>
                <a:r>
                  <a:rPr lang="en-US">
                    <a:noFill/>
                  </a:rPr>
                  <a:t> </a:t>
                </a:r>
              </a:p>
            </p:txBody>
          </p:sp>
        </mc:Fallback>
      </mc:AlternateContent>
      <p:sp>
        <p:nvSpPr>
          <p:cNvPr id="4" name="Content Placeholder 2"/>
          <p:cNvSpPr txBox="1">
            <a:spLocks/>
          </p:cNvSpPr>
          <p:nvPr/>
        </p:nvSpPr>
        <p:spPr>
          <a:xfrm>
            <a:off x="729343" y="6324753"/>
            <a:ext cx="10515600" cy="533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a:solidFill>
                  <a:schemeClr val="bg1">
                    <a:lumMod val="50000"/>
                  </a:schemeClr>
                </a:solidFill>
                <a:latin typeface="+mj-lt"/>
              </a:rPr>
              <a:t>Livshits</a:t>
            </a:r>
            <a:r>
              <a:rPr lang="en-US" sz="2000" dirty="0">
                <a:solidFill>
                  <a:schemeClr val="bg1">
                    <a:lumMod val="50000"/>
                  </a:schemeClr>
                </a:solidFill>
                <a:latin typeface="+mj-lt"/>
              </a:rPr>
              <a:t> et. al., </a:t>
            </a:r>
            <a:r>
              <a:rPr lang="en-US" sz="2000" i="1" dirty="0">
                <a:solidFill>
                  <a:schemeClr val="bg1">
                    <a:lumMod val="50000"/>
                  </a:schemeClr>
                </a:solidFill>
                <a:latin typeface="+mj-lt"/>
              </a:rPr>
              <a:t>The Shapley value of tuples in query answering</a:t>
            </a:r>
            <a:r>
              <a:rPr lang="en-US" sz="2000" dirty="0">
                <a:solidFill>
                  <a:schemeClr val="bg1">
                    <a:lumMod val="50000"/>
                  </a:schemeClr>
                </a:solidFill>
                <a:latin typeface="+mj-lt"/>
              </a:rPr>
              <a:t>, </a:t>
            </a:r>
            <a:r>
              <a:rPr lang="en-US" sz="2000" smtClean="0">
                <a:solidFill>
                  <a:schemeClr val="bg1">
                    <a:lumMod val="50000"/>
                  </a:schemeClr>
                </a:solidFill>
                <a:latin typeface="+mj-lt"/>
              </a:rPr>
              <a:t>ICDT 2020</a:t>
            </a:r>
            <a:endParaRPr lang="he-IL" sz="2000" dirty="0">
              <a:solidFill>
                <a:schemeClr val="bg1">
                  <a:lumMod val="50000"/>
                </a:schemeClr>
              </a:solidFill>
              <a:latin typeface="+mj-lt"/>
            </a:endParaRPr>
          </a:p>
        </p:txBody>
      </p:sp>
    </p:spTree>
    <p:extLst>
      <p:ext uri="{BB962C8B-B14F-4D97-AF65-F5344CB8AC3E}">
        <p14:creationId xmlns:p14="http://schemas.microsoft.com/office/powerpoint/2010/main" val="201227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European Research Council Project </a:t>
            </a:r>
            <a:br>
              <a:rPr lang="en-US" dirty="0" smtClean="0"/>
            </a:br>
            <a:r>
              <a:rPr lang="en-US" b="1" dirty="0" err="1" smtClean="0"/>
              <a:t>ProDIS</a:t>
            </a:r>
            <a:r>
              <a:rPr lang="en-US" b="1" dirty="0" smtClean="0"/>
              <a:t>: Provenance for Data Intensive Systems</a:t>
            </a:r>
            <a:endParaRPr lang="en-US" b="1" dirty="0"/>
          </a:p>
        </p:txBody>
      </p:sp>
      <p:pic>
        <p:nvPicPr>
          <p:cNvPr id="5" name="Picture 4"/>
          <p:cNvPicPr>
            <a:picLocks noChangeAspect="1"/>
          </p:cNvPicPr>
          <p:nvPr/>
        </p:nvPicPr>
        <p:blipFill>
          <a:blip r:embed="rId2"/>
          <a:stretch>
            <a:fillRect/>
          </a:stretch>
        </p:blipFill>
        <p:spPr>
          <a:xfrm>
            <a:off x="9334414" y="4229896"/>
            <a:ext cx="2252752" cy="2252752"/>
          </a:xfrm>
          <a:prstGeom prst="rect">
            <a:avLst/>
          </a:prstGeom>
        </p:spPr>
      </p:pic>
      <p:pic>
        <p:nvPicPr>
          <p:cNvPr id="6" name="Picture 5"/>
          <p:cNvPicPr>
            <a:picLocks noChangeAspect="1"/>
          </p:cNvPicPr>
          <p:nvPr/>
        </p:nvPicPr>
        <p:blipFill>
          <a:blip r:embed="rId3"/>
          <a:stretch>
            <a:fillRect/>
          </a:stretch>
        </p:blipFill>
        <p:spPr>
          <a:xfrm>
            <a:off x="9356447" y="2059283"/>
            <a:ext cx="2402006" cy="1802018"/>
          </a:xfrm>
          <a:prstGeom prst="rect">
            <a:avLst/>
          </a:prstGeom>
        </p:spPr>
      </p:pic>
      <p:sp>
        <p:nvSpPr>
          <p:cNvPr id="29" name="Pfeil nach rechts 56"/>
          <p:cNvSpPr/>
          <p:nvPr/>
        </p:nvSpPr>
        <p:spPr>
          <a:xfrm rot="16200000">
            <a:off x="6123924" y="3919177"/>
            <a:ext cx="3216811" cy="41563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a:p>
        </p:txBody>
      </p:sp>
      <p:sp>
        <p:nvSpPr>
          <p:cNvPr id="30" name="TextBox 29"/>
          <p:cNvSpPr txBox="1"/>
          <p:nvPr/>
        </p:nvSpPr>
        <p:spPr>
          <a:xfrm>
            <a:off x="6566131" y="2770607"/>
            <a:ext cx="2644764" cy="430887"/>
          </a:xfrm>
          <a:prstGeom prst="rect">
            <a:avLst/>
          </a:prstGeom>
          <a:solidFill>
            <a:schemeClr val="bg1"/>
          </a:solidFill>
        </p:spPr>
        <p:txBody>
          <a:bodyPr wrap="square" rtlCol="1">
            <a:spAutoFit/>
          </a:bodyPr>
          <a:lstStyle/>
          <a:p>
            <a:pPr algn="ctr"/>
            <a:r>
              <a:rPr lang="en-US" sz="2200" b="1" dirty="0" smtClean="0">
                <a:latin typeface="Century Gothic" pitchFamily="34" charset="0"/>
              </a:rPr>
              <a:t>Understandability</a:t>
            </a:r>
            <a:endParaRPr lang="he-IL" sz="2200" b="1" dirty="0">
              <a:latin typeface="Century Gothic" pitchFamily="34" charset="0"/>
            </a:endParaRPr>
          </a:p>
        </p:txBody>
      </p:sp>
      <p:sp>
        <p:nvSpPr>
          <p:cNvPr id="31" name="Pfeil nach rechts 56"/>
          <p:cNvSpPr/>
          <p:nvPr/>
        </p:nvSpPr>
        <p:spPr>
          <a:xfrm rot="16200000">
            <a:off x="3586449" y="3884883"/>
            <a:ext cx="3216811" cy="48422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a:p>
        </p:txBody>
      </p:sp>
      <p:sp>
        <p:nvSpPr>
          <p:cNvPr id="32" name="Pfeil nach rechts 56"/>
          <p:cNvSpPr/>
          <p:nvPr/>
        </p:nvSpPr>
        <p:spPr>
          <a:xfrm rot="16200000">
            <a:off x="387918" y="4003543"/>
            <a:ext cx="3309332" cy="33942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200" dirty="0"/>
          </a:p>
        </p:txBody>
      </p:sp>
      <p:sp>
        <p:nvSpPr>
          <p:cNvPr id="33" name="TextBox 32"/>
          <p:cNvSpPr txBox="1"/>
          <p:nvPr/>
        </p:nvSpPr>
        <p:spPr>
          <a:xfrm>
            <a:off x="66862" y="2770607"/>
            <a:ext cx="3929090" cy="430887"/>
          </a:xfrm>
          <a:prstGeom prst="rect">
            <a:avLst/>
          </a:prstGeom>
          <a:solidFill>
            <a:schemeClr val="bg1"/>
          </a:solidFill>
        </p:spPr>
        <p:txBody>
          <a:bodyPr wrap="square" rtlCol="1">
            <a:spAutoFit/>
          </a:bodyPr>
          <a:lstStyle/>
          <a:p>
            <a:pPr algn="ctr"/>
            <a:r>
              <a:rPr lang="en-US" sz="2200" b="1" dirty="0" smtClean="0">
                <a:latin typeface="Century Gothic" pitchFamily="34" charset="0"/>
              </a:rPr>
              <a:t>Expressiveness</a:t>
            </a:r>
            <a:endParaRPr lang="he-IL" sz="2200" b="1" dirty="0">
              <a:latin typeface="Century Gothic" pitchFamily="34" charset="0"/>
            </a:endParaRPr>
          </a:p>
        </p:txBody>
      </p:sp>
      <p:sp>
        <p:nvSpPr>
          <p:cNvPr id="34" name="TextBox 33"/>
          <p:cNvSpPr txBox="1"/>
          <p:nvPr/>
        </p:nvSpPr>
        <p:spPr>
          <a:xfrm>
            <a:off x="3996746" y="2770607"/>
            <a:ext cx="2570975" cy="430887"/>
          </a:xfrm>
          <a:prstGeom prst="rect">
            <a:avLst/>
          </a:prstGeom>
          <a:solidFill>
            <a:schemeClr val="bg1"/>
          </a:solidFill>
        </p:spPr>
        <p:txBody>
          <a:bodyPr wrap="square" rtlCol="1">
            <a:spAutoFit/>
          </a:bodyPr>
          <a:lstStyle/>
          <a:p>
            <a:pPr algn="ctr"/>
            <a:r>
              <a:rPr lang="en-US" sz="2200" b="1" dirty="0" smtClean="0">
                <a:latin typeface="Century Gothic" pitchFamily="34" charset="0"/>
              </a:rPr>
              <a:t>Scale</a:t>
            </a:r>
            <a:endParaRPr lang="he-IL" sz="2200" b="1" dirty="0">
              <a:latin typeface="Century Gothic" pitchFamily="34" charset="0"/>
            </a:endParaRPr>
          </a:p>
        </p:txBody>
      </p:sp>
      <p:cxnSp>
        <p:nvCxnSpPr>
          <p:cNvPr id="35" name="Straight Connector 34"/>
          <p:cNvCxnSpPr/>
          <p:nvPr/>
        </p:nvCxnSpPr>
        <p:spPr>
          <a:xfrm rot="5400000">
            <a:off x="500058" y="4862014"/>
            <a:ext cx="6858794" cy="794"/>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071020" y="4861232"/>
            <a:ext cx="6858024" cy="1589"/>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00502" y="1728213"/>
            <a:ext cx="8342997" cy="790378"/>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smtClean="0">
                <a:solidFill>
                  <a:schemeClr val="tx1"/>
                </a:solidFill>
                <a:latin typeface="Century Gothic" pitchFamily="34" charset="0"/>
              </a:rPr>
              <a:t>Explanations for Data-Intensive Systems</a:t>
            </a:r>
            <a:endParaRPr lang="he-IL" sz="2200" b="1" dirty="0" smtClean="0">
              <a:solidFill>
                <a:schemeClr val="tx1"/>
              </a:solidFill>
              <a:latin typeface="Century Gothic" pitchFamily="34" charset="0"/>
            </a:endParaRPr>
          </a:p>
        </p:txBody>
      </p:sp>
      <p:sp>
        <p:nvSpPr>
          <p:cNvPr id="38" name="Rectangle 37"/>
          <p:cNvSpPr/>
          <p:nvPr/>
        </p:nvSpPr>
        <p:spPr>
          <a:xfrm>
            <a:off x="242371" y="5568797"/>
            <a:ext cx="8501128" cy="1213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smtClean="0">
                <a:solidFill>
                  <a:schemeClr val="bg1"/>
                </a:solidFill>
                <a:latin typeface="Century Gothic" pitchFamily="34" charset="0"/>
              </a:rPr>
              <a:t>Data Provenance: models and algorithms</a:t>
            </a:r>
            <a:endParaRPr lang="he-IL" sz="2200" dirty="0">
              <a:solidFill>
                <a:schemeClr val="bg1"/>
              </a:solidFill>
              <a:latin typeface="Century Gothic" pitchFamily="34" charset="0"/>
            </a:endParaRPr>
          </a:p>
        </p:txBody>
      </p:sp>
    </p:spTree>
    <p:extLst>
      <p:ext uri="{BB962C8B-B14F-4D97-AF65-F5344CB8AC3E}">
        <p14:creationId xmlns:p14="http://schemas.microsoft.com/office/powerpoint/2010/main" val="1122002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1CCC-08F7-36D6-4F74-9E05A493EC53}"/>
              </a:ext>
            </a:extLst>
          </p:cNvPr>
          <p:cNvSpPr>
            <a:spLocks noGrp="1"/>
          </p:cNvSpPr>
          <p:nvPr>
            <p:ph type="title"/>
          </p:nvPr>
        </p:nvSpPr>
        <p:spPr/>
        <p:txBody>
          <a:bodyPr/>
          <a:lstStyle/>
          <a:p>
            <a:r>
              <a:rPr lang="en-US" dirty="0" smtClean="0"/>
              <a:t>Our solution (A Bird’s Eye View)</a:t>
            </a:r>
            <a:endParaRPr lang="en-IL" dirty="0"/>
          </a:p>
        </p:txBody>
      </p:sp>
      <p:sp>
        <p:nvSpPr>
          <p:cNvPr id="3" name="Content Placeholder 2">
            <a:extLst>
              <a:ext uri="{FF2B5EF4-FFF2-40B4-BE49-F238E27FC236}">
                <a16:creationId xmlns:a16="http://schemas.microsoft.com/office/drawing/2014/main" id="{F1FDD359-2588-BB2B-70C7-1A9247C391A9}"/>
              </a:ext>
            </a:extLst>
          </p:cNvPr>
          <p:cNvSpPr>
            <a:spLocks noGrp="1"/>
          </p:cNvSpPr>
          <p:nvPr>
            <p:ph idx="1"/>
          </p:nvPr>
        </p:nvSpPr>
        <p:spPr>
          <a:xfrm>
            <a:off x="838200" y="1836642"/>
            <a:ext cx="10515600" cy="4351338"/>
          </a:xfrm>
        </p:spPr>
        <p:txBody>
          <a:bodyPr/>
          <a:lstStyle/>
          <a:p>
            <a:endParaRPr lang="en-IL"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0D15517-227D-1D59-D179-29C841CE2AE9}"/>
                  </a:ext>
                </a:extLst>
              </p:cNvPr>
              <p:cNvSpPr/>
              <p:nvPr/>
            </p:nvSpPr>
            <p:spPr>
              <a:xfrm>
                <a:off x="838200" y="3065703"/>
                <a:ext cx="1854896" cy="1330934"/>
              </a:xfrm>
              <a:prstGeom prst="rect">
                <a:avLst/>
              </a:prstGeom>
              <a:effectLst>
                <a:softEdge rad="97432"/>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L" dirty="0">
                    <a:solidFill>
                      <a:schemeClr val="tx1"/>
                    </a:solidFill>
                  </a:rPr>
                  <a:t>Database </a:t>
                </a:r>
                <a14:m>
                  <m:oMath xmlns:m="http://schemas.openxmlformats.org/officeDocument/2006/math">
                    <m:r>
                      <a:rPr lang="en-US" b="0" i="1" smtClean="0">
                        <a:solidFill>
                          <a:schemeClr val="tx1"/>
                        </a:solidFill>
                        <a:latin typeface="Cambria Math" panose="02040503050406030204" pitchFamily="18" charset="0"/>
                      </a:rPr>
                      <m:t>𝐷</m:t>
                    </m:r>
                  </m:oMath>
                </a14:m>
                <a:endParaRPr lang="en-IL" dirty="0">
                  <a:solidFill>
                    <a:schemeClr val="tx1"/>
                  </a:solidFill>
                </a:endParaRPr>
              </a:p>
              <a:p>
                <a:pPr algn="ctr"/>
                <a:r>
                  <a:rPr lang="en-IL" dirty="0" smtClean="0">
                    <a:solidFill>
                      <a:schemeClr val="tx1"/>
                    </a:solidFill>
                  </a:rPr>
                  <a:t>Query </a:t>
                </a:r>
                <a14:m>
                  <m:oMath xmlns:m="http://schemas.openxmlformats.org/officeDocument/2006/math">
                    <m:r>
                      <a:rPr lang="en-US" b="0" i="1" smtClean="0">
                        <a:solidFill>
                          <a:schemeClr val="tx1"/>
                        </a:solidFill>
                        <a:latin typeface="Cambria Math" panose="02040503050406030204" pitchFamily="18" charset="0"/>
                      </a:rPr>
                      <m:t>𝑞</m:t>
                    </m:r>
                  </m:oMath>
                </a14:m>
                <a:endParaRPr lang="en-IL" dirty="0">
                  <a:solidFill>
                    <a:schemeClr val="tx1"/>
                  </a:solidFill>
                </a:endParaRPr>
              </a:p>
            </p:txBody>
          </p:sp>
        </mc:Choice>
        <mc:Fallback xmlns="">
          <p:sp>
            <p:nvSpPr>
              <p:cNvPr id="4" name="Rectangle 3">
                <a:extLst>
                  <a:ext uri="{FF2B5EF4-FFF2-40B4-BE49-F238E27FC236}">
                    <a16:creationId xmlns:a16="http://schemas.microsoft.com/office/drawing/2014/main" id="{E0D15517-227D-1D59-D179-29C841CE2AE9}"/>
                  </a:ext>
                </a:extLst>
              </p:cNvPr>
              <p:cNvSpPr>
                <a:spLocks noRot="1" noChangeAspect="1" noMove="1" noResize="1" noEditPoints="1" noAdjustHandles="1" noChangeArrowheads="1" noChangeShapeType="1" noTextEdit="1"/>
              </p:cNvSpPr>
              <p:nvPr/>
            </p:nvSpPr>
            <p:spPr>
              <a:xfrm>
                <a:off x="838200" y="3065703"/>
                <a:ext cx="1854896" cy="1330934"/>
              </a:xfrm>
              <a:prstGeom prst="rect">
                <a:avLst/>
              </a:prstGeom>
              <a:blipFill>
                <a:blip r:embed="rId3"/>
                <a:stretch>
                  <a:fillRect/>
                </a:stretch>
              </a:blipFill>
              <a:effectLst>
                <a:softEdge rad="97432"/>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52063992-95FB-3238-F253-A2CF276B448E}"/>
              </a:ext>
            </a:extLst>
          </p:cNvPr>
          <p:cNvSpPr/>
          <p:nvPr/>
        </p:nvSpPr>
        <p:spPr>
          <a:xfrm>
            <a:off x="5760316" y="1825625"/>
            <a:ext cx="4659682" cy="1603375"/>
          </a:xfrm>
          <a:prstGeom prst="rect">
            <a:avLst/>
          </a:prstGeom>
          <a:effectLst>
            <a:softEdge rad="6350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L" dirty="0"/>
          </a:p>
        </p:txBody>
      </p:sp>
      <p:sp>
        <p:nvSpPr>
          <p:cNvPr id="9" name="TextBox 8">
            <a:extLst>
              <a:ext uri="{FF2B5EF4-FFF2-40B4-BE49-F238E27FC236}">
                <a16:creationId xmlns:a16="http://schemas.microsoft.com/office/drawing/2014/main" id="{0C7FED05-F49D-3C47-CC6C-9176AFBF02DE}"/>
              </a:ext>
            </a:extLst>
          </p:cNvPr>
          <p:cNvSpPr txBox="1"/>
          <p:nvPr/>
        </p:nvSpPr>
        <p:spPr>
          <a:xfrm>
            <a:off x="7168156" y="1825625"/>
            <a:ext cx="1932132" cy="369332"/>
          </a:xfrm>
          <a:prstGeom prst="rect">
            <a:avLst/>
          </a:prstGeom>
          <a:noFill/>
        </p:spPr>
        <p:txBody>
          <a:bodyPr wrap="none" rtlCol="0">
            <a:spAutoFit/>
          </a:bodyPr>
          <a:lstStyle/>
          <a:p>
            <a:r>
              <a:rPr lang="en-IL" dirty="0"/>
              <a:t>Exact computation</a:t>
            </a:r>
          </a:p>
        </p:txBody>
      </p:sp>
      <p:sp>
        <p:nvSpPr>
          <p:cNvPr id="10" name="Rectangle 9">
            <a:extLst>
              <a:ext uri="{FF2B5EF4-FFF2-40B4-BE49-F238E27FC236}">
                <a16:creationId xmlns:a16="http://schemas.microsoft.com/office/drawing/2014/main" id="{245959EC-ACCF-EBBE-74A0-3C69195C14ED}"/>
              </a:ext>
            </a:extLst>
          </p:cNvPr>
          <p:cNvSpPr/>
          <p:nvPr/>
        </p:nvSpPr>
        <p:spPr>
          <a:xfrm>
            <a:off x="5727265" y="4396637"/>
            <a:ext cx="4659682" cy="1603375"/>
          </a:xfrm>
          <a:prstGeom prst="rect">
            <a:avLst/>
          </a:prstGeom>
          <a:effectLst>
            <a:softEdge rad="6350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L" dirty="0"/>
          </a:p>
        </p:txBody>
      </p:sp>
      <p:sp>
        <p:nvSpPr>
          <p:cNvPr id="11" name="TextBox 10">
            <a:extLst>
              <a:ext uri="{FF2B5EF4-FFF2-40B4-BE49-F238E27FC236}">
                <a16:creationId xmlns:a16="http://schemas.microsoft.com/office/drawing/2014/main" id="{8413463E-2B59-40E7-808F-3F1D74022919}"/>
              </a:ext>
            </a:extLst>
          </p:cNvPr>
          <p:cNvSpPr txBox="1"/>
          <p:nvPr/>
        </p:nvSpPr>
        <p:spPr>
          <a:xfrm>
            <a:off x="7078516" y="4396637"/>
            <a:ext cx="2111412" cy="369332"/>
          </a:xfrm>
          <a:prstGeom prst="rect">
            <a:avLst/>
          </a:prstGeom>
          <a:noFill/>
        </p:spPr>
        <p:txBody>
          <a:bodyPr wrap="none" rtlCol="0">
            <a:spAutoFit/>
          </a:bodyPr>
          <a:lstStyle/>
          <a:p>
            <a:r>
              <a:rPr lang="en-IL" dirty="0"/>
              <a:t>Inexact computation</a:t>
            </a: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4F9D9EBC-3764-C0E0-2CA8-17454FA645F9}"/>
                  </a:ext>
                </a:extLst>
              </p:cNvPr>
              <p:cNvSpPr/>
              <p:nvPr/>
            </p:nvSpPr>
            <p:spPr>
              <a:xfrm>
                <a:off x="3773961" y="3411756"/>
                <a:ext cx="1836000" cy="6388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Provenance</a:t>
                </a:r>
                <a:br>
                  <a:rPr lang="en-US" dirty="0">
                    <a:solidFill>
                      <a:schemeClr val="tx1"/>
                    </a:solidFill>
                  </a:rPr>
                </a:br>
                <a:r>
                  <a:rPr lang="en-US" dirty="0">
                    <a:solidFill>
                      <a:schemeClr val="tx1"/>
                    </a:solidFill>
                  </a:rPr>
                  <a:t>circuit </a:t>
                </a:r>
                <a14:m>
                  <m:oMath xmlns:m="http://schemas.openxmlformats.org/officeDocument/2006/math">
                    <m:r>
                      <a:rPr lang="en-US" i="1">
                        <a:solidFill>
                          <a:schemeClr val="tx1"/>
                        </a:solidFill>
                        <a:latin typeface="Cambria Math" panose="02040503050406030204" pitchFamily="18" charset="0"/>
                      </a:rPr>
                      <m:t>𝑐</m:t>
                    </m:r>
                  </m:oMath>
                </a14:m>
                <a:endParaRPr lang="en-IL" dirty="0">
                  <a:solidFill>
                    <a:schemeClr val="tx1"/>
                  </a:solidFill>
                </a:endParaRPr>
              </a:p>
            </p:txBody>
          </p:sp>
        </mc:Choice>
        <mc:Fallback xmlns="">
          <p:sp>
            <p:nvSpPr>
              <p:cNvPr id="12" name="Rounded Rectangle 11">
                <a:extLst>
                  <a:ext uri="{FF2B5EF4-FFF2-40B4-BE49-F238E27FC236}">
                    <a16:creationId xmlns:a16="http://schemas.microsoft.com/office/drawing/2014/main" id="{4F9D9EBC-3764-C0E0-2CA8-17454FA645F9}"/>
                  </a:ext>
                </a:extLst>
              </p:cNvPr>
              <p:cNvSpPr>
                <a:spLocks noRot="1" noChangeAspect="1" noMove="1" noResize="1" noEditPoints="1" noAdjustHandles="1" noChangeArrowheads="1" noChangeShapeType="1" noTextEdit="1"/>
              </p:cNvSpPr>
              <p:nvPr/>
            </p:nvSpPr>
            <p:spPr>
              <a:xfrm>
                <a:off x="3773961" y="3411756"/>
                <a:ext cx="1836000" cy="638828"/>
              </a:xfrm>
              <a:prstGeom prst="roundRect">
                <a:avLst/>
              </a:prstGeom>
              <a:blipFill>
                <a:blip r:embed="rId4"/>
                <a:stretch>
                  <a:fillRect t="-4717" b="-15094"/>
                </a:stretch>
              </a:blipFill>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F3119B11-73C3-1179-86DF-6CB99F4E87B6}"/>
              </a:ext>
            </a:extLst>
          </p:cNvPr>
          <p:cNvSpPr/>
          <p:nvPr/>
        </p:nvSpPr>
        <p:spPr>
          <a:xfrm>
            <a:off x="6119619" y="2288576"/>
            <a:ext cx="1872000" cy="6388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Knowledge compilation</a:t>
            </a:r>
            <a:endParaRPr lang="en-IL" dirty="0">
              <a:solidFill>
                <a:schemeClr val="tx1"/>
              </a:solidFill>
            </a:endParaRPr>
          </a:p>
        </p:txBody>
      </p:sp>
      <p:sp>
        <p:nvSpPr>
          <p:cNvPr id="14" name="Rounded Rectangle 13">
            <a:extLst>
              <a:ext uri="{FF2B5EF4-FFF2-40B4-BE49-F238E27FC236}">
                <a16:creationId xmlns:a16="http://schemas.microsoft.com/office/drawing/2014/main" id="{6339CEBA-4BCF-929F-B9F9-284A40BC9A13}"/>
              </a:ext>
            </a:extLst>
          </p:cNvPr>
          <p:cNvSpPr/>
          <p:nvPr/>
        </p:nvSpPr>
        <p:spPr>
          <a:xfrm>
            <a:off x="8328374" y="2288576"/>
            <a:ext cx="1872000" cy="6388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Exact algorithm</a:t>
            </a:r>
            <a:endParaRPr lang="en-IL" dirty="0">
              <a:solidFill>
                <a:schemeClr val="tx1"/>
              </a:solidFill>
            </a:endParaRPr>
          </a:p>
        </p:txBody>
      </p:sp>
      <p:sp>
        <p:nvSpPr>
          <p:cNvPr id="15" name="Rounded Rectangle 14">
            <a:extLst>
              <a:ext uri="{FF2B5EF4-FFF2-40B4-BE49-F238E27FC236}">
                <a16:creationId xmlns:a16="http://schemas.microsoft.com/office/drawing/2014/main" id="{F4D20C61-3E7D-BC34-3B93-5C7DB5C7EF84}"/>
              </a:ext>
            </a:extLst>
          </p:cNvPr>
          <p:cNvSpPr/>
          <p:nvPr/>
        </p:nvSpPr>
        <p:spPr>
          <a:xfrm>
            <a:off x="6119619" y="4883869"/>
            <a:ext cx="1872000" cy="6388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Proxy </a:t>
            </a:r>
            <a:r>
              <a:rPr lang="en-US" dirty="0" err="1" smtClean="0">
                <a:solidFill>
                  <a:schemeClr val="tx1"/>
                </a:solidFill>
              </a:rPr>
              <a:t>func</a:t>
            </a:r>
            <a:r>
              <a:rPr lang="en-US" dirty="0" smtClean="0">
                <a:solidFill>
                  <a:schemeClr val="tx1"/>
                </a:solidFill>
              </a:rPr>
              <a:t>.</a:t>
            </a:r>
            <a:endParaRPr lang="en-IL" dirty="0">
              <a:solidFill>
                <a:schemeClr val="tx1"/>
              </a:solidFill>
            </a:endParaRPr>
          </a:p>
        </p:txBody>
      </p:sp>
      <p:sp>
        <p:nvSpPr>
          <p:cNvPr id="16" name="Rounded Rectangle 15">
            <a:extLst>
              <a:ext uri="{FF2B5EF4-FFF2-40B4-BE49-F238E27FC236}">
                <a16:creationId xmlns:a16="http://schemas.microsoft.com/office/drawing/2014/main" id="{AE2F67EA-0594-70DE-0533-A4157D5032EF}"/>
              </a:ext>
            </a:extLst>
          </p:cNvPr>
          <p:cNvSpPr/>
          <p:nvPr/>
        </p:nvSpPr>
        <p:spPr>
          <a:xfrm>
            <a:off x="8328374" y="4883869"/>
            <a:ext cx="1872000" cy="6388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Inexact algorithm</a:t>
            </a:r>
            <a:endParaRPr lang="en-IL" dirty="0">
              <a:solidFill>
                <a:schemeClr val="tx1"/>
              </a:solidFill>
            </a:endParaRPr>
          </a:p>
        </p:txBody>
      </p:sp>
      <p:sp>
        <p:nvSpPr>
          <p:cNvPr id="17" name="Rounded Rectangle 16">
            <a:extLst>
              <a:ext uri="{FF2B5EF4-FFF2-40B4-BE49-F238E27FC236}">
                <a16:creationId xmlns:a16="http://schemas.microsoft.com/office/drawing/2014/main" id="{F6F220B6-AA1F-780B-3849-DABAB33BD846}"/>
              </a:ext>
            </a:extLst>
          </p:cNvPr>
          <p:cNvSpPr/>
          <p:nvPr/>
        </p:nvSpPr>
        <p:spPr>
          <a:xfrm>
            <a:off x="10655362" y="2213420"/>
            <a:ext cx="1252486" cy="813106"/>
          </a:xfrm>
          <a:prstGeom prst="roundRect">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solidFill>
              </a:rPr>
              <a:t>Shapley values</a:t>
            </a:r>
            <a:endParaRPr lang="en-IL" dirty="0">
              <a:solidFill>
                <a:schemeClr val="tx1"/>
              </a:solidFill>
            </a:endParaRPr>
          </a:p>
        </p:txBody>
      </p:sp>
      <p:sp>
        <p:nvSpPr>
          <p:cNvPr id="18" name="Rounded Rectangle 17">
            <a:extLst>
              <a:ext uri="{FF2B5EF4-FFF2-40B4-BE49-F238E27FC236}">
                <a16:creationId xmlns:a16="http://schemas.microsoft.com/office/drawing/2014/main" id="{FFEB9BD9-E61F-087E-D9CC-56EDCCA743FA}"/>
              </a:ext>
            </a:extLst>
          </p:cNvPr>
          <p:cNvSpPr/>
          <p:nvPr/>
        </p:nvSpPr>
        <p:spPr>
          <a:xfrm>
            <a:off x="10655362" y="4797100"/>
            <a:ext cx="1252486" cy="813106"/>
          </a:xfrm>
          <a:prstGeom prst="roundRect">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solidFill>
              </a:rPr>
              <a:t>Influence ranking</a:t>
            </a:r>
            <a:endParaRPr lang="en-IL" dirty="0">
              <a:solidFill>
                <a:schemeClr val="tx1"/>
              </a:solidFill>
            </a:endParaRPr>
          </a:p>
        </p:txBody>
      </p:sp>
      <p:cxnSp>
        <p:nvCxnSpPr>
          <p:cNvPr id="20" name="Straight Arrow Connector 19">
            <a:extLst>
              <a:ext uri="{FF2B5EF4-FFF2-40B4-BE49-F238E27FC236}">
                <a16:creationId xmlns:a16="http://schemas.microsoft.com/office/drawing/2014/main" id="{E0321768-53B0-99B7-8208-4966135B248E}"/>
              </a:ext>
            </a:extLst>
          </p:cNvPr>
          <p:cNvCxnSpPr>
            <a:stCxn id="4" idx="3"/>
            <a:endCxn id="12" idx="1"/>
          </p:cNvCxnSpPr>
          <p:nvPr/>
        </p:nvCxnSpPr>
        <p:spPr>
          <a:xfrm>
            <a:off x="2693096" y="3731170"/>
            <a:ext cx="1080865"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21C2A08-1B0D-A501-3EA4-718B9ADEA25E}"/>
              </a:ext>
            </a:extLst>
          </p:cNvPr>
          <p:cNvCxnSpPr>
            <a:cxnSpLocks/>
            <a:stCxn id="12" idx="3"/>
            <a:endCxn id="13" idx="1"/>
          </p:cNvCxnSpPr>
          <p:nvPr/>
        </p:nvCxnSpPr>
        <p:spPr>
          <a:xfrm flipV="1">
            <a:off x="5609961" y="2607990"/>
            <a:ext cx="509658" cy="112318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4821E92-3CC1-9F96-8FA9-0C9B4EC1D9BB}"/>
              </a:ext>
            </a:extLst>
          </p:cNvPr>
          <p:cNvCxnSpPr>
            <a:cxnSpLocks/>
            <a:stCxn id="12" idx="3"/>
            <a:endCxn id="15" idx="1"/>
          </p:cNvCxnSpPr>
          <p:nvPr/>
        </p:nvCxnSpPr>
        <p:spPr>
          <a:xfrm>
            <a:off x="5609961" y="3731170"/>
            <a:ext cx="509658" cy="1472113"/>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EFF593B1-F125-167A-0EAB-5E33ADB42F5E}"/>
              </a:ext>
            </a:extLst>
          </p:cNvPr>
          <p:cNvCxnSpPr>
            <a:cxnSpLocks/>
            <a:stCxn id="13" idx="3"/>
            <a:endCxn id="14" idx="1"/>
          </p:cNvCxnSpPr>
          <p:nvPr/>
        </p:nvCxnSpPr>
        <p:spPr>
          <a:xfrm>
            <a:off x="7991619" y="2607990"/>
            <a:ext cx="336755"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D3EE790-F9F1-A2C1-B8E4-D1AC2CD2AC7E}"/>
              </a:ext>
            </a:extLst>
          </p:cNvPr>
          <p:cNvCxnSpPr>
            <a:cxnSpLocks/>
            <a:stCxn id="14" idx="3"/>
          </p:cNvCxnSpPr>
          <p:nvPr/>
        </p:nvCxnSpPr>
        <p:spPr>
          <a:xfrm>
            <a:off x="10200374" y="2607990"/>
            <a:ext cx="554919"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265A6F3-D4AC-3D62-32D5-985AF9486FD1}"/>
              </a:ext>
            </a:extLst>
          </p:cNvPr>
          <p:cNvCxnSpPr>
            <a:cxnSpLocks/>
            <a:stCxn id="16" idx="3"/>
          </p:cNvCxnSpPr>
          <p:nvPr/>
        </p:nvCxnSpPr>
        <p:spPr>
          <a:xfrm>
            <a:off x="10200374" y="5203283"/>
            <a:ext cx="554919" cy="10018"/>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A2A5781C-D60A-FF92-D741-3B3E32E9A33E}"/>
              </a:ext>
            </a:extLst>
          </p:cNvPr>
          <p:cNvCxnSpPr>
            <a:cxnSpLocks/>
            <a:stCxn id="15" idx="3"/>
            <a:endCxn id="16" idx="1"/>
          </p:cNvCxnSpPr>
          <p:nvPr/>
        </p:nvCxnSpPr>
        <p:spPr>
          <a:xfrm>
            <a:off x="7991619" y="5203283"/>
            <a:ext cx="336755"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677098" y="3797704"/>
            <a:ext cx="1877875" cy="369332"/>
          </a:xfrm>
          <a:prstGeom prst="rect">
            <a:avLst/>
          </a:prstGeom>
          <a:noFill/>
        </p:spPr>
        <p:txBody>
          <a:bodyPr wrap="square" rtlCol="0">
            <a:spAutoFit/>
          </a:bodyPr>
          <a:lstStyle/>
          <a:p>
            <a:r>
              <a:rPr lang="en-US" b="1" dirty="0" err="1" smtClean="0"/>
              <a:t>ProvSQL</a:t>
            </a:r>
            <a:endParaRPr lang="en-US" b="1" dirty="0"/>
          </a:p>
        </p:txBody>
      </p:sp>
    </p:spTree>
    <p:extLst>
      <p:ext uri="{BB962C8B-B14F-4D97-AF65-F5344CB8AC3E}">
        <p14:creationId xmlns:p14="http://schemas.microsoft.com/office/powerpoint/2010/main" val="2738608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9EECFE-814E-4B68-96A7-86A795BD22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AF180F00-B4B2-4196-BB1C-ECD21B03F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1B269-CAE3-FCEB-AE5D-FEC3BC7C4A0B}"/>
              </a:ext>
            </a:extLst>
          </p:cNvPr>
          <p:cNvSpPr>
            <a:spLocks noGrp="1"/>
          </p:cNvSpPr>
          <p:nvPr>
            <p:ph type="title"/>
          </p:nvPr>
        </p:nvSpPr>
        <p:spPr>
          <a:xfrm>
            <a:off x="965199" y="1383527"/>
            <a:ext cx="7982857" cy="4175166"/>
          </a:xfrm>
        </p:spPr>
        <p:txBody>
          <a:bodyPr vert="horz" lIns="91440" tIns="45720" rIns="91440" bIns="45720" rtlCol="0" anchor="ctr">
            <a:normAutofit/>
          </a:bodyPr>
          <a:lstStyle/>
          <a:p>
            <a:r>
              <a:rPr lang="en-US" sz="8900" kern="1200" dirty="0">
                <a:solidFill>
                  <a:schemeClr val="tx1"/>
                </a:solidFill>
                <a:latin typeface="+mj-lt"/>
                <a:ea typeface="+mj-ea"/>
                <a:cs typeface="+mj-cs"/>
              </a:rPr>
              <a:t>Exact computation</a:t>
            </a:r>
          </a:p>
        </p:txBody>
      </p:sp>
      <p:cxnSp>
        <p:nvCxnSpPr>
          <p:cNvPr id="30" name="Straight Connector 29">
            <a:extLst>
              <a:ext uri="{FF2B5EF4-FFF2-40B4-BE49-F238E27FC236}">
                <a16:creationId xmlns:a16="http://schemas.microsoft.com/office/drawing/2014/main" id="{BDF0D3DE-EC74-4C9F-AFA1-DC5CE5236B1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02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Compilers and d-D Circuits</a:t>
            </a:r>
            <a:endParaRPr lang="he-I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Knowledge Compilers convert a given Boolean circuit to a “favorable” </a:t>
                </a:r>
                <a:r>
                  <a:rPr lang="en-US" dirty="0" smtClean="0"/>
                  <a:t>form</a:t>
                </a:r>
                <a:r>
                  <a:rPr lang="en-US" dirty="0"/>
                  <a:t>.</a:t>
                </a:r>
              </a:p>
              <a:p>
                <a:r>
                  <a:rPr lang="en-US" dirty="0"/>
                  <a:t>Here we use d-D: deterministic and decomposable circuits. </a:t>
                </a:r>
              </a:p>
              <a:p>
                <a:r>
                  <a:rPr lang="en-US" dirty="0"/>
                  <a:t>For a gate </a:t>
                </a:r>
                <a14:m>
                  <m:oMath xmlns:m="http://schemas.openxmlformats.org/officeDocument/2006/math">
                    <m:r>
                      <a:rPr lang="en-US" i="1" dirty="0">
                        <a:latin typeface="Cambria Math" panose="02040503050406030204" pitchFamily="18" charset="0"/>
                      </a:rPr>
                      <m:t>𝑔</m:t>
                    </m:r>
                  </m:oMath>
                </a14:m>
                <a:r>
                  <a:rPr lang="en-US" dirty="0"/>
                  <a:t>, we write </a:t>
                </a:r>
                <a14:m>
                  <m:oMath xmlns:m="http://schemas.openxmlformats.org/officeDocument/2006/math">
                    <m:r>
                      <m:rPr>
                        <m:sty m:val="p"/>
                      </m:rPr>
                      <a:rPr lang="en-US" i="1" dirty="0" err="1">
                        <a:latin typeface="Cambria Math" panose="02040503050406030204" pitchFamily="18" charset="0"/>
                      </a:rPr>
                      <m:t>vars</m:t>
                    </m:r>
                    <m:r>
                      <a:rPr lang="en-US" i="1" dirty="0">
                        <a:latin typeface="Cambria Math" panose="02040503050406030204" pitchFamily="18" charset="0"/>
                      </a:rPr>
                      <m:t>(</m:t>
                    </m:r>
                    <m:r>
                      <a:rPr lang="en-US" i="1" dirty="0">
                        <a:latin typeface="Cambria Math" panose="02040503050406030204" pitchFamily="18" charset="0"/>
                      </a:rPr>
                      <m:t>𝑔</m:t>
                    </m:r>
                    <m:r>
                      <a:rPr lang="en-US" i="1" dirty="0">
                        <a:latin typeface="Cambria Math" panose="02040503050406030204" pitchFamily="18" charset="0"/>
                      </a:rPr>
                      <m:t>)</m:t>
                    </m:r>
                  </m:oMath>
                </a14:m>
                <a:r>
                  <a:rPr lang="en-US" dirty="0"/>
                  <a:t> to denote the set of variables that have a directed path to </a:t>
                </a:r>
                <a14:m>
                  <m:oMath xmlns:m="http://schemas.openxmlformats.org/officeDocument/2006/math">
                    <m:r>
                      <a:rPr lang="en-US" i="1" dirty="0">
                        <a:latin typeface="Cambria Math" panose="02040503050406030204" pitchFamily="18" charset="0"/>
                      </a:rPr>
                      <m:t>𝑔</m:t>
                    </m:r>
                  </m:oMath>
                </a14:m>
                <a:endParaRPr lang="en-US" dirty="0" smtClean="0"/>
              </a:p>
              <a:p>
                <a:r>
                  <a:rPr lang="en-US" dirty="0" smtClean="0"/>
                  <a:t>An </a:t>
                </a:r>
                <a14:m>
                  <m:oMath xmlns:m="http://schemas.openxmlformats.org/officeDocument/2006/math">
                    <m:r>
                      <a:rPr lang="en-US" i="1">
                        <a:latin typeface="Cambria Math" panose="02040503050406030204" pitchFamily="18" charset="0"/>
                      </a:rPr>
                      <m:t>∧</m:t>
                    </m:r>
                  </m:oMath>
                </a14:m>
                <a:r>
                  <a:rPr lang="en-US" dirty="0" smtClean="0"/>
                  <a:t>-gate </a:t>
                </a:r>
                <a14:m>
                  <m:oMath xmlns:m="http://schemas.openxmlformats.org/officeDocument/2006/math">
                    <m:r>
                      <a:rPr lang="en-US" i="1" dirty="0">
                        <a:latin typeface="Cambria Math" panose="02040503050406030204" pitchFamily="18" charset="0"/>
                      </a:rPr>
                      <m:t>𝑔</m:t>
                    </m:r>
                  </m:oMath>
                </a14:m>
                <a:r>
                  <a:rPr lang="en-US" dirty="0" smtClean="0"/>
                  <a:t> is </a:t>
                </a:r>
                <a:r>
                  <a:rPr lang="en-US" b="1" dirty="0" smtClean="0"/>
                  <a:t>decomposable</a:t>
                </a:r>
                <a:r>
                  <a:rPr lang="en-US" dirty="0" smtClean="0"/>
                  <a:t> if </a:t>
                </a:r>
                <a:r>
                  <a:rPr lang="en-US" dirty="0"/>
                  <a:t>for every two input </a:t>
                </a:r>
                <a:r>
                  <a:rPr lang="en-US" dirty="0" smtClean="0"/>
                  <a:t>gates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𝑔</m:t>
                        </m:r>
                      </m:e>
                      <m:sub>
                        <m:r>
                          <a:rPr lang="en-US" b="0" i="1" dirty="0" smtClean="0">
                            <a:latin typeface="Cambria Math" panose="02040503050406030204" pitchFamily="18" charset="0"/>
                          </a:rPr>
                          <m:t>2</m:t>
                        </m:r>
                      </m:sub>
                    </m:sSub>
                  </m:oMath>
                </a14:m>
                <a:r>
                  <a:rPr lang="en-US" dirty="0"/>
                  <a:t> we have </a:t>
                </a:r>
                <a14:m>
                  <m:oMath xmlns:m="http://schemas.openxmlformats.org/officeDocument/2006/math">
                    <m:r>
                      <m:rPr>
                        <m:sty m:val="p"/>
                      </m:rPr>
                      <a:rPr lang="en-US" i="1"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m:rPr>
                        <m:sty m:val="p"/>
                      </m:rPr>
                      <a:rPr lang="en-US" i="1"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r>
                      <a:rPr lang="en-US" b="0" i="1" dirty="0" smtClean="0">
                        <a:latin typeface="Cambria Math" panose="02040503050406030204" pitchFamily="18" charset="0"/>
                      </a:rPr>
                      <m:t>∅</m:t>
                    </m:r>
                  </m:oMath>
                </a14:m>
                <a:endParaRPr lang="en-US" dirty="0" smtClean="0"/>
              </a:p>
              <a:p>
                <a:pPr lvl="1"/>
                <a:r>
                  <a:rPr lang="en-US" dirty="0" smtClean="0"/>
                  <a:t>We call a circuit </a:t>
                </a:r>
                <a14:m>
                  <m:oMath xmlns:m="http://schemas.openxmlformats.org/officeDocument/2006/math">
                    <m:r>
                      <a:rPr lang="en-US" i="1" dirty="0">
                        <a:latin typeface="Cambria Math" panose="02040503050406030204" pitchFamily="18" charset="0"/>
                      </a:rPr>
                      <m:t>𝐶</m:t>
                    </m:r>
                  </m:oMath>
                </a14:m>
                <a:r>
                  <a:rPr lang="en-US" dirty="0"/>
                  <a:t> </a:t>
                </a:r>
                <a:r>
                  <a:rPr lang="en-US" dirty="0" smtClean="0"/>
                  <a:t>decomposable if </a:t>
                </a:r>
                <a:r>
                  <a:rPr lang="en-US" dirty="0"/>
                  <a:t>all </a:t>
                </a:r>
                <a14:m>
                  <m:oMath xmlns:m="http://schemas.openxmlformats.org/officeDocument/2006/math">
                    <m:r>
                      <a:rPr lang="en-US" b="0" i="1" smtClean="0">
                        <a:latin typeface="Cambria Math" panose="02040503050406030204" pitchFamily="18" charset="0"/>
                      </a:rPr>
                      <m:t>∧</m:t>
                    </m:r>
                  </m:oMath>
                </a14:m>
                <a:r>
                  <a:rPr lang="en-US" dirty="0"/>
                  <a:t>-</a:t>
                </a:r>
                <a:r>
                  <a:rPr lang="en-US" dirty="0" smtClean="0"/>
                  <a:t>gates </a:t>
                </a:r>
                <a:r>
                  <a:rPr lang="en-US" dirty="0"/>
                  <a:t>in it are decomposable</a:t>
                </a:r>
                <a:endParaRPr lang="he-IL" dirty="0"/>
              </a:p>
              <a:p>
                <a:pPr marL="457200" lvl="1" indent="0">
                  <a:buNone/>
                </a:pPr>
                <a:endParaRPr lang="en-US" dirty="0" smtClean="0"/>
              </a:p>
              <a:p>
                <a:r>
                  <a:rPr lang="en-US" dirty="0" smtClean="0"/>
                  <a:t>An </a:t>
                </a:r>
                <a14:m>
                  <m:oMath xmlns:m="http://schemas.openxmlformats.org/officeDocument/2006/math">
                    <m:r>
                      <a:rPr lang="en-US" b="0" i="1" smtClean="0">
                        <a:latin typeface="Cambria Math" panose="02040503050406030204" pitchFamily="18" charset="0"/>
                      </a:rPr>
                      <m:t>∨</m:t>
                    </m:r>
                  </m:oMath>
                </a14:m>
                <a:r>
                  <a:rPr lang="en-US" dirty="0"/>
                  <a:t>-gate </a:t>
                </a:r>
                <a14:m>
                  <m:oMath xmlns:m="http://schemas.openxmlformats.org/officeDocument/2006/math">
                    <m:r>
                      <a:rPr lang="en-US" i="1" dirty="0">
                        <a:latin typeface="Cambria Math" panose="02040503050406030204" pitchFamily="18" charset="0"/>
                      </a:rPr>
                      <m:t>𝑔</m:t>
                    </m:r>
                  </m:oMath>
                </a14:m>
                <a:r>
                  <a:rPr lang="en-US" dirty="0"/>
                  <a:t> is </a:t>
                </a:r>
                <a:r>
                  <a:rPr lang="en-US" b="1" dirty="0"/>
                  <a:t>deterministic</a:t>
                </a:r>
                <a:r>
                  <a:rPr lang="en-US" dirty="0" smtClean="0"/>
                  <a:t> </a:t>
                </a:r>
                <a:r>
                  <a:rPr lang="en-US" dirty="0"/>
                  <a:t>if for every two input gates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2</m:t>
                        </m:r>
                      </m:sub>
                    </m:sSub>
                  </m:oMath>
                </a14:m>
                <a:r>
                  <a:rPr lang="en-US" dirty="0"/>
                  <a:t>there is no assignment that satisfies </a:t>
                </a:r>
                <a:r>
                  <a:rPr lang="en-US" dirty="0" smtClean="0"/>
                  <a:t>both</a:t>
                </a:r>
                <a:endParaRPr lang="en-US" dirty="0" smtClean="0"/>
              </a:p>
              <a:p>
                <a:pPr lvl="1"/>
                <a:r>
                  <a:rPr lang="en-US" dirty="0" smtClean="0"/>
                  <a:t>We call a circuit </a:t>
                </a:r>
                <a14:m>
                  <m:oMath xmlns:m="http://schemas.openxmlformats.org/officeDocument/2006/math">
                    <m:r>
                      <a:rPr lang="en-US" b="0" i="1" dirty="0" smtClean="0">
                        <a:latin typeface="Cambria Math" panose="02040503050406030204" pitchFamily="18" charset="0"/>
                      </a:rPr>
                      <m:t>𝐶</m:t>
                    </m:r>
                  </m:oMath>
                </a14:m>
                <a:r>
                  <a:rPr lang="en-US" dirty="0" smtClean="0"/>
                  <a:t> deterministic if all </a:t>
                </a:r>
                <a14:m>
                  <m:oMath xmlns:m="http://schemas.openxmlformats.org/officeDocument/2006/math">
                    <m:r>
                      <a:rPr lang="en-US" i="1">
                        <a:latin typeface="Cambria Math" panose="02040503050406030204" pitchFamily="18" charset="0"/>
                      </a:rPr>
                      <m:t>∨</m:t>
                    </m:r>
                  </m:oMath>
                </a14:m>
                <a:r>
                  <a:rPr lang="en-US" dirty="0"/>
                  <a:t>-</a:t>
                </a:r>
                <a:r>
                  <a:rPr lang="en-US" dirty="0" smtClean="0"/>
                  <a:t>gates in </a:t>
                </a:r>
                <a:r>
                  <a:rPr lang="en-US" dirty="0"/>
                  <a:t>it </a:t>
                </a:r>
                <a:r>
                  <a:rPr lang="en-US" dirty="0" smtClean="0"/>
                  <a:t>are deterministic</a:t>
                </a:r>
                <a:endParaRPr lang="he-I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r="-1101"/>
                </a:stretch>
              </a:blipFill>
            </p:spPr>
            <p:txBody>
              <a:bodyPr/>
              <a:lstStyle/>
              <a:p>
                <a:r>
                  <a:rPr lang="en-US">
                    <a:noFill/>
                  </a:rPr>
                  <a:t> </a:t>
                </a:r>
              </a:p>
            </p:txBody>
          </p:sp>
        </mc:Fallback>
      </mc:AlternateContent>
    </p:spTree>
    <p:extLst>
      <p:ext uri="{BB962C8B-B14F-4D97-AF65-F5344CB8AC3E}">
        <p14:creationId xmlns:p14="http://schemas.microsoft.com/office/powerpoint/2010/main" val="2009993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a:stretch>
            <a:fillRect/>
          </a:stretch>
        </p:blipFill>
        <p:spPr>
          <a:xfrm>
            <a:off x="1915886" y="1927225"/>
            <a:ext cx="8458200" cy="4351338"/>
          </a:xfrm>
          <a:prstGeom prst="rect">
            <a:avLst/>
          </a:prstGeom>
        </p:spPr>
      </p:pic>
    </p:spTree>
    <p:extLst>
      <p:ext uri="{BB962C8B-B14F-4D97-AF65-F5344CB8AC3E}">
        <p14:creationId xmlns:p14="http://schemas.microsoft.com/office/powerpoint/2010/main" val="262462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Reduction to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𝑆𝐴</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r>
                      <a:rPr lang="en-US" b="1" i="1" u="sng" dirty="0" smtClean="0">
                        <a:latin typeface="Cambria Math" panose="02040503050406030204" pitchFamily="18" charset="0"/>
                      </a:rPr>
                      <m:t>#</m:t>
                    </m:r>
                    <m:r>
                      <a:rPr lang="en-US" b="1" i="1" u="sng" dirty="0" smtClean="0">
                        <a:latin typeface="Cambria Math" panose="02040503050406030204" pitchFamily="18" charset="0"/>
                      </a:rPr>
                      <m:t>𝑺𝑨</m:t>
                    </m:r>
                    <m:sSub>
                      <m:sSubPr>
                        <m:ctrlPr>
                          <a:rPr lang="en-US" b="1" i="1" u="sng" dirty="0">
                            <a:latin typeface="Cambria Math" panose="02040503050406030204" pitchFamily="18" charset="0"/>
                          </a:rPr>
                        </m:ctrlPr>
                      </m:sSubPr>
                      <m:e>
                        <m:r>
                          <a:rPr lang="en-US" b="1" i="1" u="sng" dirty="0">
                            <a:latin typeface="Cambria Math" panose="02040503050406030204" pitchFamily="18" charset="0"/>
                          </a:rPr>
                          <m:t>𝑻</m:t>
                        </m:r>
                      </m:e>
                      <m:sub>
                        <m:r>
                          <a:rPr lang="en-US" b="1" i="1" u="sng" dirty="0">
                            <a:latin typeface="Cambria Math" panose="02040503050406030204" pitchFamily="18" charset="0"/>
                          </a:rPr>
                          <m:t>𝒌</m:t>
                        </m:r>
                      </m:sub>
                    </m:sSub>
                  </m:oMath>
                </a14:m>
                <a:r>
                  <a:rPr lang="en-US" b="1" u="sng" dirty="0" smtClean="0"/>
                  <a:t> problem definition</a:t>
                </a:r>
              </a:p>
              <a:p>
                <a:r>
                  <a:rPr lang="en-US" dirty="0" smtClean="0"/>
                  <a:t>Given a Boolean circuit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𝑋</m:t>
                        </m:r>
                      </m:sup>
                    </m:sSup>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endParaRPr lang="en-US" dirty="0" smtClean="0"/>
              </a:p>
              <a:p>
                <a14:m>
                  <m:oMath xmlns:m="http://schemas.openxmlformats.org/officeDocument/2006/math">
                    <m:r>
                      <a:rPr lang="en-US" i="1" dirty="0">
                        <a:latin typeface="Cambria Math" panose="02040503050406030204" pitchFamily="18" charset="0"/>
                      </a:rPr>
                      <m:t>𝑆𝐴</m:t>
                    </m:r>
                    <m:r>
                      <a:rPr lang="en-US" b="0" i="1" dirty="0" smtClean="0">
                        <a:latin typeface="Cambria Math" panose="02040503050406030204" pitchFamily="18" charset="0"/>
                      </a:rPr>
                      <m:t>𝑇</m:t>
                    </m:r>
                    <m:d>
                      <m:dPr>
                        <m:ctrlPr>
                          <a:rPr lang="en-US" b="0" i="1" dirty="0" smtClean="0">
                            <a:latin typeface="Cambria Math" panose="02040503050406030204" pitchFamily="18" charset="0"/>
                          </a:rPr>
                        </m:ctrlPr>
                      </m:dPr>
                      <m:e>
                        <m:r>
                          <a:rPr lang="en-US" i="1" dirty="0">
                            <a:latin typeface="Cambria Math" panose="02040503050406030204" pitchFamily="18" charset="0"/>
                          </a:rPr>
                          <m:t>𝜑</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𝑋</m:t>
                        </m:r>
                      </m:sup>
                    </m:sSup>
                  </m:oMath>
                </a14:m>
                <a:r>
                  <a:rPr lang="en-US" b="0" i="1" dirty="0" smtClean="0">
                    <a:latin typeface="Cambria Math" panose="02040503050406030204" pitchFamily="18" charset="0"/>
                  </a:rPr>
                  <a:t> </a:t>
                </a:r>
                <a:r>
                  <a:rPr lang="en-US" dirty="0"/>
                  <a:t>the set of </a:t>
                </a:r>
                <a:r>
                  <a:rPr lang="en-US" dirty="0" smtClean="0"/>
                  <a:t>all satisfying assignments of </a:t>
                </a:r>
                <a14:m>
                  <m:oMath xmlns:m="http://schemas.openxmlformats.org/officeDocument/2006/math">
                    <m:r>
                      <a:rPr lang="en-US" i="1" dirty="0">
                        <a:latin typeface="Cambria Math" panose="02040503050406030204" pitchFamily="18" charset="0"/>
                      </a:rPr>
                      <m:t>𝜑</m:t>
                    </m:r>
                  </m:oMath>
                </a14:m>
                <a:endParaRPr lang="en-US" dirty="0" smtClean="0"/>
              </a:p>
              <a:p>
                <a14:m>
                  <m:oMath xmlns:m="http://schemas.openxmlformats.org/officeDocument/2006/math">
                    <m:r>
                      <a:rPr lang="en-US" i="1" dirty="0">
                        <a:latin typeface="Cambria Math" panose="02040503050406030204" pitchFamily="18" charset="0"/>
                      </a:rPr>
                      <m:t>𝑆𝐴</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𝑇</m:t>
                        </m:r>
                      </m:e>
                      <m:sub>
                        <m:r>
                          <a:rPr lang="en-US" b="0" i="1" dirty="0" smtClean="0">
                            <a:latin typeface="Cambria Math" panose="02040503050406030204" pitchFamily="18" charset="0"/>
                          </a:rPr>
                          <m:t>𝑘</m:t>
                        </m:r>
                      </m:sub>
                    </m:sSub>
                    <m:d>
                      <m:dPr>
                        <m:ctrlPr>
                          <a:rPr lang="en-US" i="1" dirty="0">
                            <a:latin typeface="Cambria Math" panose="02040503050406030204" pitchFamily="18" charset="0"/>
                          </a:rPr>
                        </m:ctrlPr>
                      </m:dPr>
                      <m:e>
                        <m:r>
                          <a:rPr lang="en-US" i="1" dirty="0">
                            <a:latin typeface="Cambria Math" panose="02040503050406030204" pitchFamily="18" charset="0"/>
                          </a:rPr>
                          <m:t>𝜑</m:t>
                        </m:r>
                      </m:e>
                    </m:d>
                    <m:r>
                      <a:rPr lang="en-US" b="0" i="1" dirty="0" smtClean="0">
                        <a:latin typeface="Cambria Math" panose="02040503050406030204" pitchFamily="18" charset="0"/>
                      </a:rPr>
                      <m:t>=</m:t>
                    </m:r>
                    <m:r>
                      <a:rPr lang="en-US" i="1" dirty="0">
                        <a:latin typeface="Cambria Math" panose="02040503050406030204" pitchFamily="18" charset="0"/>
                      </a:rPr>
                      <m:t>𝑆𝐴𝑇</m:t>
                    </m:r>
                    <m:d>
                      <m:dPr>
                        <m:ctrlPr>
                          <a:rPr lang="en-US" i="1" dirty="0">
                            <a:latin typeface="Cambria Math" panose="02040503050406030204" pitchFamily="18" charset="0"/>
                          </a:rPr>
                        </m:ctrlPr>
                      </m:dPr>
                      <m:e>
                        <m:r>
                          <a:rPr lang="en-US" i="1" dirty="0">
                            <a:latin typeface="Cambria Math" panose="02040503050406030204" pitchFamily="18" charset="0"/>
                          </a:rPr>
                          <m:t>𝜑</m:t>
                        </m:r>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𝜈</m:t>
                        </m:r>
                        <m:r>
                          <a:rPr lang="en-US" b="0" i="1" dirty="0" smtClean="0">
                            <a:latin typeface="Cambria Math" panose="02040503050406030204" pitchFamily="18" charset="0"/>
                          </a:rPr>
                          <m:t>∈</m:t>
                        </m:r>
                        <m:r>
                          <a:rPr lang="en-US" b="0" i="1" dirty="0" smtClean="0">
                            <a:latin typeface="Cambria Math" panose="02040503050406030204" pitchFamily="18" charset="0"/>
                          </a:rPr>
                          <m:t>𝑋</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𝜈</m:t>
                            </m:r>
                          </m:e>
                        </m:d>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 </m:t>
                        </m:r>
                      </m:e>
                    </m:d>
                  </m:oMath>
                </a14:m>
                <a:endParaRPr lang="en-US" dirty="0"/>
              </a:p>
              <a:p>
                <a14:m>
                  <m:oMath xmlns:m="http://schemas.openxmlformats.org/officeDocument/2006/math">
                    <m:r>
                      <a:rPr lang="en-US" b="0" i="1" dirty="0">
                        <a:latin typeface="Cambria Math" panose="02040503050406030204" pitchFamily="18" charset="0"/>
                      </a:rPr>
                      <m:t>#</m:t>
                    </m:r>
                    <m:r>
                      <a:rPr lang="en-US" b="0" i="1" dirty="0">
                        <a:latin typeface="Cambria Math" panose="02040503050406030204" pitchFamily="18" charset="0"/>
                      </a:rPr>
                      <m:t>𝑆𝐴</m:t>
                    </m:r>
                    <m:sSub>
                      <m:sSubPr>
                        <m:ctrlPr>
                          <a:rPr lang="en-US" i="1" dirty="0">
                            <a:latin typeface="Cambria Math" panose="02040503050406030204" pitchFamily="18" charset="0"/>
                          </a:rPr>
                        </m:ctrlPr>
                      </m:sSubPr>
                      <m:e>
                        <m:r>
                          <a:rPr lang="en-US" b="0" i="1" dirty="0">
                            <a:latin typeface="Cambria Math" panose="02040503050406030204" pitchFamily="18" charset="0"/>
                          </a:rPr>
                          <m:t>𝑇</m:t>
                        </m:r>
                      </m:e>
                      <m:sub>
                        <m:r>
                          <a:rPr lang="en-US" b="0" i="1" dirty="0">
                            <a:latin typeface="Cambria Math" panose="02040503050406030204" pitchFamily="18" charset="0"/>
                          </a:rPr>
                          <m:t>𝑘</m:t>
                        </m:r>
                      </m:sub>
                    </m:sSub>
                    <m:r>
                      <a:rPr lang="en-US" b="0" i="1" dirty="0" smtClean="0">
                        <a:latin typeface="Cambria Math" panose="02040503050406030204" pitchFamily="18" charset="0"/>
                      </a:rPr>
                      <m:t>(</m:t>
                    </m:r>
                    <m:r>
                      <a:rPr lang="en-US" b="0" i="1" dirty="0" smtClean="0">
                        <a:latin typeface="Cambria Math" panose="02040503050406030204" pitchFamily="18" charset="0"/>
                      </a:rPr>
                      <m:t>𝜑</m:t>
                    </m:r>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𝑆𝐴</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𝑘</m:t>
                            </m:r>
                          </m:sub>
                        </m:sSub>
                        <m:d>
                          <m:dPr>
                            <m:ctrlPr>
                              <a:rPr lang="en-US" i="1" dirty="0">
                                <a:latin typeface="Cambria Math" panose="02040503050406030204" pitchFamily="18" charset="0"/>
                              </a:rPr>
                            </m:ctrlPr>
                          </m:dPr>
                          <m:e>
                            <m:r>
                              <a:rPr lang="en-US" i="1" dirty="0">
                                <a:latin typeface="Cambria Math" panose="02040503050406030204" pitchFamily="18" charset="0"/>
                              </a:rPr>
                              <m:t>𝜑</m:t>
                            </m:r>
                          </m:e>
                        </m:d>
                      </m:e>
                    </m:d>
                  </m:oMath>
                </a14:m>
                <a:endParaRPr lang="en-US" i="1" dirty="0" smtClean="0"/>
              </a:p>
              <a:p>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𝑆𝐴</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𝑘</m:t>
                        </m:r>
                      </m:sub>
                    </m:sSub>
                    <m:r>
                      <a:rPr lang="en-US" i="1" dirty="0">
                        <a:latin typeface="Cambria Math" panose="02040503050406030204" pitchFamily="18" charset="0"/>
                      </a:rPr>
                      <m:t>(</m:t>
                    </m:r>
                    <m:r>
                      <a:rPr lang="en-US" i="1" dirty="0">
                        <a:latin typeface="Cambria Math" panose="02040503050406030204" pitchFamily="18" charset="0"/>
                      </a:rPr>
                      <m:t>𝜑</m:t>
                    </m:r>
                    <m:r>
                      <a:rPr lang="en-US" i="1" dirty="0">
                        <a:latin typeface="Cambria Math" panose="02040503050406030204" pitchFamily="18" charset="0"/>
                      </a:rPr>
                      <m:t>)</m:t>
                    </m:r>
                  </m:oMath>
                </a14:m>
                <a:r>
                  <a:rPr lang="en-US" i="1" dirty="0" smtClean="0"/>
                  <a:t> </a:t>
                </a:r>
                <a:r>
                  <a:rPr lang="en-US" dirty="0" smtClean="0"/>
                  <a:t>is the number of assignments of size </a:t>
                </a:r>
                <a14:m>
                  <m:oMath xmlns:m="http://schemas.openxmlformats.org/officeDocument/2006/math">
                    <m:r>
                      <a:rPr lang="en-US" b="0" i="1" dirty="0" smtClean="0">
                        <a:latin typeface="Cambria Math" panose="02040503050406030204" pitchFamily="18" charset="0"/>
                      </a:rPr>
                      <m:t>𝑘</m:t>
                    </m:r>
                  </m:oMath>
                </a14:m>
                <a:r>
                  <a:rPr lang="en-US" i="1" dirty="0" smtClean="0"/>
                  <a:t> that </a:t>
                </a:r>
                <a:r>
                  <a:rPr lang="en-US" dirty="0" smtClean="0"/>
                  <a:t>satisfy</a:t>
                </a:r>
                <a:r>
                  <a:rPr lang="en-US" i="1" dirty="0" smtClean="0"/>
                  <a:t> </a:t>
                </a:r>
                <a14:m>
                  <m:oMath xmlns:m="http://schemas.openxmlformats.org/officeDocument/2006/math">
                    <m:r>
                      <a:rPr lang="en-US" i="1" dirty="0">
                        <a:latin typeface="Cambria Math" panose="02040503050406030204" pitchFamily="18" charset="0"/>
                      </a:rPr>
                      <m:t>𝜑</m:t>
                    </m:r>
                  </m:oMath>
                </a14:m>
                <a:endParaRPr lang="he-IL"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525420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Reduction to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𝑆𝐴</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m:t>
                      </m:r>
                      <m:r>
                        <a:rPr lang="en-US" sz="2400" i="1" smtClean="0">
                          <a:latin typeface="Cambria Math" panose="02040503050406030204" pitchFamily="18" charset="0"/>
                        </a:rPr>
                        <m:t>h</m:t>
                      </m:r>
                      <m:r>
                        <a:rPr lang="en-US" sz="2400" i="1" smtClean="0">
                          <a:latin typeface="Cambria Math" panose="02040503050406030204" pitchFamily="18" charset="0"/>
                        </a:rPr>
                        <m:t>𝑎𝑝𝑙𝑒𝑦</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r>
                            <a:rPr lang="en-US" sz="2400" i="1">
                              <a:latin typeface="Cambria Math" panose="02040503050406030204" pitchFamily="18" charset="0"/>
                            </a:rPr>
                            <m:t>,</m:t>
                          </m:r>
                          <m:r>
                            <a:rPr lang="en-US" sz="2400" b="0" i="1" smtClean="0">
                              <a:latin typeface="Cambria Math" panose="02040503050406030204" pitchFamily="18" charset="0"/>
                            </a:rPr>
                            <m:t>𝑞</m:t>
                          </m:r>
                          <m:r>
                            <a:rPr lang="en-US" sz="2400" i="1">
                              <a:latin typeface="Cambria Math" panose="02040503050406030204" pitchFamily="18" charset="0"/>
                            </a:rPr>
                            <m:t>,</m:t>
                          </m:r>
                          <m:r>
                            <a:rPr lang="en-US" sz="2400" b="0" i="1" smtClean="0">
                              <a:latin typeface="Cambria Math" panose="02040503050406030204" pitchFamily="18" charset="0"/>
                            </a:rPr>
                            <m:t>𝑓</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he-IL" sz="2400">
                              <a:latin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𝑓</m:t>
                              </m:r>
                            </m:e>
                          </m:d>
                        </m:sub>
                        <m:sup/>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r>
                                    <a:rPr lang="en-US" sz="2400" i="1">
                                      <a:latin typeface="Cambria Math" panose="02040503050406030204" pitchFamily="18" charset="0"/>
                                    </a:rPr>
                                    <m:t>1</m:t>
                                  </m:r>
                                </m:e>
                              </m:d>
                              <m:r>
                                <a:rPr lang="en-US" sz="2400" i="1">
                                  <a:latin typeface="Cambria Math" panose="02040503050406030204" pitchFamily="18" charset="0"/>
                                </a:rPr>
                                <m:t>!</m:t>
                              </m:r>
                            </m:num>
                            <m:den>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en>
                          </m:f>
                          <m:d>
                            <m:dPr>
                              <m:ctrlPr>
                                <a:rPr lang="en-US" sz="2400" i="1">
                                  <a:latin typeface="Cambria Math" panose="02040503050406030204" pitchFamily="18" charset="0"/>
                                </a:rPr>
                              </m:ctrlPr>
                            </m:dPr>
                            <m:e>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𝑓</m:t>
                                      </m:r>
                                    </m:e>
                                  </m:d>
                                </m:e>
                              </m:d>
                              <m:r>
                                <a:rPr lang="en-US" sz="2400" i="1">
                                  <a:latin typeface="Cambria Math" panose="02040503050406030204" pitchFamily="18" charset="0"/>
                                </a:rPr>
                                <m:t>−</m:t>
                              </m:r>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e>
                              </m:d>
                            </m:e>
                          </m:d>
                        </m:e>
                      </m:nary>
                    </m:oMath>
                  </m:oMathPara>
                </a14:m>
                <a:endParaRPr lang="he-IL" sz="24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265732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Reduction to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𝑆𝐴</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m:t>
                      </m:r>
                      <m:r>
                        <a:rPr lang="en-US" sz="2400" i="1" smtClean="0">
                          <a:latin typeface="Cambria Math" panose="02040503050406030204" pitchFamily="18" charset="0"/>
                        </a:rPr>
                        <m:t>h</m:t>
                      </m:r>
                      <m:r>
                        <a:rPr lang="en-US" sz="2400" i="1" smtClean="0">
                          <a:latin typeface="Cambria Math" panose="02040503050406030204" pitchFamily="18" charset="0"/>
                        </a:rPr>
                        <m:t>𝑎𝑝𝑙𝑒𝑦</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r>
                            <a:rPr lang="en-US" sz="2400" i="1">
                              <a:latin typeface="Cambria Math" panose="02040503050406030204" pitchFamily="18" charset="0"/>
                            </a:rPr>
                            <m:t>,</m:t>
                          </m:r>
                          <m:r>
                            <a:rPr lang="en-US" sz="2400" b="0" i="1" smtClean="0">
                              <a:latin typeface="Cambria Math" panose="02040503050406030204" pitchFamily="18" charset="0"/>
                            </a:rPr>
                            <m:t>𝑞</m:t>
                          </m:r>
                          <m:r>
                            <a:rPr lang="en-US" sz="2400" i="1">
                              <a:latin typeface="Cambria Math" panose="02040503050406030204" pitchFamily="18" charset="0"/>
                            </a:rPr>
                            <m:t>,</m:t>
                          </m:r>
                          <m:r>
                            <a:rPr lang="en-US" sz="2400" b="0" i="1" smtClean="0">
                              <a:latin typeface="Cambria Math" panose="02040503050406030204" pitchFamily="18" charset="0"/>
                            </a:rPr>
                            <m:t>𝑓</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he-IL" sz="2400">
                              <a:latin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𝑓</m:t>
                              </m:r>
                            </m:e>
                          </m:d>
                        </m:sub>
                        <m:sup/>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r>
                                    <a:rPr lang="en-US" sz="2400" i="1">
                                      <a:latin typeface="Cambria Math" panose="02040503050406030204" pitchFamily="18" charset="0"/>
                                    </a:rPr>
                                    <m:t>1</m:t>
                                  </m:r>
                                </m:e>
                              </m:d>
                              <m:r>
                                <a:rPr lang="en-US" sz="2400" i="1">
                                  <a:latin typeface="Cambria Math" panose="02040503050406030204" pitchFamily="18" charset="0"/>
                                </a:rPr>
                                <m:t>!</m:t>
                              </m:r>
                            </m:num>
                            <m:den>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en>
                          </m:f>
                          <m:d>
                            <m:dPr>
                              <m:ctrlPr>
                                <a:rPr lang="en-US" sz="2400" i="1">
                                  <a:latin typeface="Cambria Math" panose="02040503050406030204" pitchFamily="18" charset="0"/>
                                </a:rPr>
                              </m:ctrlPr>
                            </m:dPr>
                            <m:e>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𝑓</m:t>
                                      </m:r>
                                    </m:e>
                                  </m:d>
                                </m:e>
                              </m:d>
                              <m:r>
                                <a:rPr lang="en-US" sz="2400" i="1">
                                  <a:latin typeface="Cambria Math" panose="02040503050406030204" pitchFamily="18" charset="0"/>
                                </a:rPr>
                                <m:t>−</m:t>
                              </m:r>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e>
                              </m:d>
                            </m:e>
                          </m:d>
                        </m:e>
                      </m:nary>
                    </m:oMath>
                  </m:oMathPara>
                </a14:m>
                <a:endParaRPr lang="en-US" sz="2400" i="1" dirty="0" smtClean="0"/>
              </a:p>
              <a:p>
                <a:pPr marL="0" indent="0">
                  <a:buNone/>
                </a:pPr>
                <a:endParaRPr lang="he-IL" sz="2400" i="1" dirty="0" smtClean="0"/>
              </a:p>
              <a:p>
                <a:pPr marL="0" indent="0">
                  <a:buNone/>
                </a:pPr>
                <a:r>
                  <a:rPr lang="en-US" sz="2400" dirty="0" smtClean="0"/>
                  <a:t>Let </a:t>
                </a:r>
                <a14:m>
                  <m:oMath xmlns:m="http://schemas.openxmlformats.org/officeDocument/2006/math">
                    <m:r>
                      <a:rPr lang="en-US" sz="2400" b="0" i="1" smtClean="0">
                        <a:latin typeface="Cambria Math" panose="02040503050406030204" pitchFamily="18" charset="0"/>
                      </a:rPr>
                      <m:t>𝐶</m:t>
                    </m:r>
                  </m:oMath>
                </a14:m>
                <a:r>
                  <a:rPr lang="en-US" sz="2400" dirty="0" smtClean="0"/>
                  <a:t> be a circuit equivalent to the provenance of </a:t>
                </a:r>
                <a14:m>
                  <m:oMath xmlns:m="http://schemas.openxmlformats.org/officeDocument/2006/math">
                    <m:r>
                      <a:rPr lang="en-US" sz="2400" b="0" i="1" smtClean="0">
                        <a:latin typeface="Cambria Math" panose="02040503050406030204" pitchFamily="18" charset="0"/>
                      </a:rPr>
                      <m:t>𝑞</m:t>
                    </m:r>
                  </m:oMath>
                </a14:m>
                <a:r>
                  <a:rPr lang="en-US" sz="2400" dirty="0" smtClean="0"/>
                  <a:t> over </a:t>
                </a:r>
                <a14:m>
                  <m:oMath xmlns:m="http://schemas.openxmlformats.org/officeDocument/2006/math">
                    <m:r>
                      <a:rPr lang="en-US" sz="2400" b="0" i="1" smtClean="0">
                        <a:latin typeface="Cambria Math" panose="02040503050406030204" pitchFamily="18" charset="0"/>
                      </a:rPr>
                      <m:t>𝐷</m:t>
                    </m:r>
                  </m:oMath>
                </a14:m>
                <a:r>
                  <a:rPr lang="en-US" sz="24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928"/>
                </a:stretch>
              </a:blipFill>
            </p:spPr>
            <p:txBody>
              <a:bodyPr/>
              <a:lstStyle/>
              <a:p>
                <a:r>
                  <a:rPr lang="he-IL">
                    <a:noFill/>
                  </a:rPr>
                  <a:t> </a:t>
                </a:r>
              </a:p>
            </p:txBody>
          </p:sp>
        </mc:Fallback>
      </mc:AlternateContent>
    </p:spTree>
    <p:extLst>
      <p:ext uri="{BB962C8B-B14F-4D97-AF65-F5344CB8AC3E}">
        <p14:creationId xmlns:p14="http://schemas.microsoft.com/office/powerpoint/2010/main" val="1283247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Reduction to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𝑆𝐴</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m:t>
                      </m:r>
                      <m:r>
                        <a:rPr lang="en-US" sz="2400" i="1" smtClean="0">
                          <a:latin typeface="Cambria Math" panose="02040503050406030204" pitchFamily="18" charset="0"/>
                        </a:rPr>
                        <m:t>h</m:t>
                      </m:r>
                      <m:r>
                        <a:rPr lang="en-US" sz="2400" i="1" smtClean="0">
                          <a:latin typeface="Cambria Math" panose="02040503050406030204" pitchFamily="18" charset="0"/>
                        </a:rPr>
                        <m:t>𝑎𝑝𝑙𝑒𝑦</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r>
                            <a:rPr lang="en-US" sz="2400" i="1">
                              <a:latin typeface="Cambria Math" panose="02040503050406030204" pitchFamily="18" charset="0"/>
                            </a:rPr>
                            <m:t>,</m:t>
                          </m:r>
                          <m:r>
                            <a:rPr lang="en-US" sz="2400" b="0" i="1" smtClean="0">
                              <a:latin typeface="Cambria Math" panose="02040503050406030204" pitchFamily="18" charset="0"/>
                            </a:rPr>
                            <m:t>𝑞</m:t>
                          </m:r>
                          <m:r>
                            <a:rPr lang="en-US" sz="2400" i="1">
                              <a:latin typeface="Cambria Math" panose="02040503050406030204" pitchFamily="18" charset="0"/>
                            </a:rPr>
                            <m:t>,</m:t>
                          </m:r>
                          <m:r>
                            <a:rPr lang="en-US" sz="2400" b="0" i="1" smtClean="0">
                              <a:latin typeface="Cambria Math" panose="02040503050406030204" pitchFamily="18" charset="0"/>
                            </a:rPr>
                            <m:t>𝑓</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he-IL" sz="2400">
                              <a:latin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𝑓</m:t>
                              </m:r>
                            </m:e>
                          </m:d>
                        </m:sub>
                        <m:sup/>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r>
                                    <a:rPr lang="en-US" sz="2400" i="1">
                                      <a:latin typeface="Cambria Math" panose="02040503050406030204" pitchFamily="18" charset="0"/>
                                    </a:rPr>
                                    <m:t>1</m:t>
                                  </m:r>
                                </m:e>
                              </m:d>
                              <m:r>
                                <a:rPr lang="en-US" sz="2400" i="1">
                                  <a:latin typeface="Cambria Math" panose="02040503050406030204" pitchFamily="18" charset="0"/>
                                </a:rPr>
                                <m:t>!</m:t>
                              </m:r>
                            </m:num>
                            <m:den>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en>
                          </m:f>
                          <m:d>
                            <m:dPr>
                              <m:ctrlPr>
                                <a:rPr lang="en-US" sz="2400" i="1">
                                  <a:latin typeface="Cambria Math" panose="02040503050406030204" pitchFamily="18" charset="0"/>
                                </a:rPr>
                              </m:ctrlPr>
                            </m:dPr>
                            <m:e>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𝑓</m:t>
                                      </m:r>
                                    </m:e>
                                  </m:d>
                                </m:e>
                              </m:d>
                              <m:r>
                                <a:rPr lang="en-US" sz="2400" i="1">
                                  <a:latin typeface="Cambria Math" panose="02040503050406030204" pitchFamily="18" charset="0"/>
                                </a:rPr>
                                <m:t>−</m:t>
                              </m:r>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e>
                              </m:d>
                            </m:e>
                          </m:d>
                        </m:e>
                      </m:nary>
                    </m:oMath>
                  </m:oMathPara>
                </a14:m>
                <a:endParaRPr lang="en-US" sz="2400" i="1" dirty="0" smtClean="0"/>
              </a:p>
              <a:p>
                <a:pPr marL="0" indent="0">
                  <a:buNone/>
                </a:pPr>
                <a:endParaRPr lang="he-IL" sz="2400" i="1" dirty="0" smtClean="0"/>
              </a:p>
              <a:p>
                <a:pPr marL="0" indent="0">
                  <a:buNone/>
                </a:pPr>
                <a:r>
                  <a:rPr lang="en-US" sz="2400" dirty="0" smtClean="0"/>
                  <a:t>Let </a:t>
                </a:r>
                <a14:m>
                  <m:oMath xmlns:m="http://schemas.openxmlformats.org/officeDocument/2006/math">
                    <m:r>
                      <a:rPr lang="en-US" sz="2400" b="0" i="1" smtClean="0">
                        <a:latin typeface="Cambria Math" panose="02040503050406030204" pitchFamily="18" charset="0"/>
                      </a:rPr>
                      <m:t>𝐶</m:t>
                    </m:r>
                  </m:oMath>
                </a14:m>
                <a:r>
                  <a:rPr lang="en-US" sz="2400" dirty="0" smtClean="0"/>
                  <a:t> be a circuit equivalent to the provenance of </a:t>
                </a:r>
                <a14:m>
                  <m:oMath xmlns:m="http://schemas.openxmlformats.org/officeDocument/2006/math">
                    <m:r>
                      <a:rPr lang="en-US" sz="2400" b="0" i="1" smtClean="0">
                        <a:latin typeface="Cambria Math" panose="02040503050406030204" pitchFamily="18" charset="0"/>
                      </a:rPr>
                      <m:t>𝑞</m:t>
                    </m:r>
                  </m:oMath>
                </a14:m>
                <a:r>
                  <a:rPr lang="en-US" sz="2400" dirty="0" smtClean="0"/>
                  <a:t> over </a:t>
                </a:r>
                <a14:m>
                  <m:oMath xmlns:m="http://schemas.openxmlformats.org/officeDocument/2006/math">
                    <m:r>
                      <a:rPr lang="en-US" sz="2400" b="0" i="1" smtClean="0">
                        <a:latin typeface="Cambria Math" panose="02040503050406030204" pitchFamily="18" charset="0"/>
                      </a:rPr>
                      <m:t>𝐷</m:t>
                    </m:r>
                  </m:oMath>
                </a14:m>
                <a:r>
                  <a:rPr lang="en-US" sz="2400" dirty="0" smtClean="0"/>
                  <a:t>. </a:t>
                </a:r>
                <a:br>
                  <a:rPr lang="en-US" sz="2400" dirty="0" smtClean="0"/>
                </a:br>
                <a:r>
                  <a:rPr lang="en-US" sz="2400" dirty="0" smtClean="0"/>
                  <a:t>Let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0</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𝑓</m:t>
                        </m:r>
                        <m:r>
                          <a:rPr lang="en-US" sz="2400" i="1">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be the circuits obtained from </a:t>
                </a:r>
                <a14:m>
                  <m:oMath xmlns:m="http://schemas.openxmlformats.org/officeDocument/2006/math">
                    <m:r>
                      <a:rPr lang="en-US" sz="2400" b="0" i="1" smtClean="0">
                        <a:latin typeface="Cambria Math" panose="02040503050406030204" pitchFamily="18" charset="0"/>
                      </a:rPr>
                      <m:t>𝐶</m:t>
                    </m:r>
                  </m:oMath>
                </a14:m>
                <a:r>
                  <a:rPr lang="en-US" sz="2400" dirty="0" smtClean="0"/>
                  <a:t> by replacing </a:t>
                </a:r>
                <a14:m>
                  <m:oMath xmlns:m="http://schemas.openxmlformats.org/officeDocument/2006/math">
                    <m:r>
                      <a:rPr lang="en-US" sz="2400" b="0" i="1" smtClean="0">
                        <a:latin typeface="Cambria Math" panose="02040503050406030204" pitchFamily="18" charset="0"/>
                      </a:rPr>
                      <m:t>𝑓</m:t>
                    </m:r>
                  </m:oMath>
                </a14:m>
                <a:r>
                  <a:rPr lang="en-US" sz="2400" dirty="0" smtClean="0"/>
                  <a:t> gates with 0 and 1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928" r="-986"/>
                </a:stretch>
              </a:blipFill>
            </p:spPr>
            <p:txBody>
              <a:bodyPr/>
              <a:lstStyle/>
              <a:p>
                <a:r>
                  <a:rPr lang="he-IL">
                    <a:noFill/>
                  </a:rPr>
                  <a:t> </a:t>
                </a:r>
              </a:p>
            </p:txBody>
          </p:sp>
        </mc:Fallback>
      </mc:AlternateContent>
    </p:spTree>
    <p:extLst>
      <p:ext uri="{BB962C8B-B14F-4D97-AF65-F5344CB8AC3E}">
        <p14:creationId xmlns:p14="http://schemas.microsoft.com/office/powerpoint/2010/main" val="2068870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Reduction to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𝑆𝐴</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𝑘</m:t>
                        </m:r>
                      </m:sub>
                    </m:sSub>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m:t>
                      </m:r>
                      <m:r>
                        <a:rPr lang="en-US" sz="2400" i="1" smtClean="0">
                          <a:latin typeface="Cambria Math" panose="02040503050406030204" pitchFamily="18" charset="0"/>
                        </a:rPr>
                        <m:t>h</m:t>
                      </m:r>
                      <m:r>
                        <a:rPr lang="en-US" sz="2400" i="1" smtClean="0">
                          <a:latin typeface="Cambria Math" panose="02040503050406030204" pitchFamily="18" charset="0"/>
                        </a:rPr>
                        <m:t>𝑎𝑝𝑙𝑒𝑦</m:t>
                      </m:r>
                      <m:d>
                        <m:dPr>
                          <m:ctrlPr>
                            <a:rPr lang="en-US" sz="2400" i="1">
                              <a:latin typeface="Cambria Math" panose="02040503050406030204" pitchFamily="18" charset="0"/>
                            </a:rPr>
                          </m:ctrlPr>
                        </m:dPr>
                        <m:e>
                          <m:r>
                            <a:rPr lang="en-US" sz="2400" b="0" i="1" smtClean="0">
                              <a:latin typeface="Cambria Math" panose="02040503050406030204" pitchFamily="18" charset="0"/>
                            </a:rPr>
                            <m:t>𝐷</m:t>
                          </m:r>
                          <m:r>
                            <a:rPr lang="en-US" sz="2400" i="1">
                              <a:latin typeface="Cambria Math" panose="02040503050406030204" pitchFamily="18" charset="0"/>
                            </a:rPr>
                            <m:t>,</m:t>
                          </m:r>
                          <m:r>
                            <a:rPr lang="en-US" sz="2400" b="0" i="1" smtClean="0">
                              <a:latin typeface="Cambria Math" panose="02040503050406030204" pitchFamily="18" charset="0"/>
                            </a:rPr>
                            <m:t>𝑞</m:t>
                          </m:r>
                          <m:r>
                            <a:rPr lang="en-US" sz="2400" i="1">
                              <a:latin typeface="Cambria Math" panose="02040503050406030204" pitchFamily="18" charset="0"/>
                            </a:rPr>
                            <m:t>,</m:t>
                          </m:r>
                          <m:r>
                            <a:rPr lang="en-US" sz="2400" b="0" i="1" smtClean="0">
                              <a:latin typeface="Cambria Math" panose="02040503050406030204" pitchFamily="18" charset="0"/>
                            </a:rPr>
                            <m:t>𝑓</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he-IL" sz="2400">
                              <a:latin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𝑓</m:t>
                              </m:r>
                            </m:e>
                          </m:d>
                        </m:sub>
                        <m:sup/>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r>
                                    <a:rPr lang="en-US" sz="2400" i="1">
                                      <a:latin typeface="Cambria Math" panose="02040503050406030204" pitchFamily="18" charset="0"/>
                                    </a:rPr>
                                    <m:t>−</m:t>
                                  </m:r>
                                  <m:r>
                                    <a:rPr lang="en-US" sz="2400" i="1">
                                      <a:latin typeface="Cambria Math" panose="02040503050406030204" pitchFamily="18" charset="0"/>
                                    </a:rPr>
                                    <m:t>1</m:t>
                                  </m:r>
                                </m:e>
                              </m:d>
                              <m:r>
                                <a:rPr lang="en-US" sz="2400" i="1">
                                  <a:latin typeface="Cambria Math" panose="02040503050406030204" pitchFamily="18" charset="0"/>
                                </a:rPr>
                                <m:t>!</m:t>
                              </m:r>
                            </m:num>
                            <m:den>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𝐷</m:t>
                                  </m:r>
                                </m:e>
                              </m:d>
                              <m:r>
                                <a:rPr lang="en-US" sz="2400" i="1">
                                  <a:latin typeface="Cambria Math" panose="02040503050406030204" pitchFamily="18" charset="0"/>
                                </a:rPr>
                                <m:t>!</m:t>
                              </m:r>
                            </m:den>
                          </m:f>
                          <m:d>
                            <m:dPr>
                              <m:ctrlPr>
                                <a:rPr lang="en-US" sz="2400" i="1">
                                  <a:latin typeface="Cambria Math" panose="02040503050406030204" pitchFamily="18" charset="0"/>
                                </a:rPr>
                              </m:ctrlPr>
                            </m:dPr>
                            <m:e>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𝑓</m:t>
                                      </m:r>
                                    </m:e>
                                  </m:d>
                                </m:e>
                              </m:d>
                              <m:r>
                                <a:rPr lang="en-US" sz="2400" i="1">
                                  <a:latin typeface="Cambria Math" panose="02040503050406030204" pitchFamily="18" charset="0"/>
                                </a:rPr>
                                <m:t>−</m:t>
                              </m:r>
                              <m:r>
                                <a:rPr lang="en-US" sz="2400" b="0" i="1" smtClean="0">
                                  <a:latin typeface="Cambria Math" panose="02040503050406030204" pitchFamily="18" charset="0"/>
                                </a:rPr>
                                <m:t>𝑞</m:t>
                              </m:r>
                              <m:d>
                                <m:dPr>
                                  <m:ctrlPr>
                                    <a:rPr lang="en-US" sz="2400" i="1">
                                      <a:latin typeface="Cambria Math" panose="02040503050406030204" pitchFamily="18" charset="0"/>
                                    </a:rPr>
                                  </m:ctrlPr>
                                </m:dPr>
                                <m:e>
                                  <m:r>
                                    <a:rPr lang="en-US" sz="2400" i="1">
                                      <a:latin typeface="Cambria Math" panose="02040503050406030204" pitchFamily="18" charset="0"/>
                                    </a:rPr>
                                    <m:t>𝑆</m:t>
                                  </m:r>
                                </m:e>
                              </m:d>
                            </m:e>
                          </m:d>
                        </m:e>
                      </m:nary>
                    </m:oMath>
                  </m:oMathPara>
                </a14:m>
                <a:endParaRPr lang="en-US" sz="2400" i="1" dirty="0" smtClean="0"/>
              </a:p>
              <a:p>
                <a:pPr marL="0" indent="0">
                  <a:buNone/>
                </a:pPr>
                <a:endParaRPr lang="he-IL" sz="2400" i="1" dirty="0" smtClean="0"/>
              </a:p>
              <a:p>
                <a:pPr marL="0" indent="0">
                  <a:buNone/>
                </a:pPr>
                <a:r>
                  <a:rPr lang="en-US" sz="2400" dirty="0" smtClean="0"/>
                  <a:t>Let </a:t>
                </a:r>
                <a14:m>
                  <m:oMath xmlns:m="http://schemas.openxmlformats.org/officeDocument/2006/math">
                    <m:r>
                      <a:rPr lang="en-US" sz="2400" b="0" i="1" smtClean="0">
                        <a:latin typeface="Cambria Math" panose="02040503050406030204" pitchFamily="18" charset="0"/>
                      </a:rPr>
                      <m:t>𝐶</m:t>
                    </m:r>
                  </m:oMath>
                </a14:m>
                <a:r>
                  <a:rPr lang="en-US" sz="2400" dirty="0" smtClean="0"/>
                  <a:t> be a circuit equivalent to the provenance of </a:t>
                </a:r>
                <a14:m>
                  <m:oMath xmlns:m="http://schemas.openxmlformats.org/officeDocument/2006/math">
                    <m:r>
                      <a:rPr lang="en-US" sz="2400" b="0" i="1" smtClean="0">
                        <a:latin typeface="Cambria Math" panose="02040503050406030204" pitchFamily="18" charset="0"/>
                      </a:rPr>
                      <m:t>𝑞</m:t>
                    </m:r>
                  </m:oMath>
                </a14:m>
                <a:r>
                  <a:rPr lang="en-US" sz="2400" dirty="0" smtClean="0"/>
                  <a:t> over </a:t>
                </a:r>
                <a14:m>
                  <m:oMath xmlns:m="http://schemas.openxmlformats.org/officeDocument/2006/math">
                    <m:r>
                      <a:rPr lang="en-US" sz="2400" b="0" i="1" smtClean="0">
                        <a:latin typeface="Cambria Math" panose="02040503050406030204" pitchFamily="18" charset="0"/>
                      </a:rPr>
                      <m:t>𝐷</m:t>
                    </m:r>
                  </m:oMath>
                </a14:m>
                <a:r>
                  <a:rPr lang="en-US" sz="2400" dirty="0" smtClean="0"/>
                  <a:t>. </a:t>
                </a:r>
                <a:br>
                  <a:rPr lang="en-US" sz="2400" dirty="0" smtClean="0"/>
                </a:br>
                <a:r>
                  <a:rPr lang="en-US" sz="2400" dirty="0" smtClean="0"/>
                  <a:t>Let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0</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𝑓</m:t>
                        </m:r>
                        <m:r>
                          <a:rPr lang="en-US" sz="2400" i="1">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be the circuits obtained from </a:t>
                </a:r>
                <a14:m>
                  <m:oMath xmlns:m="http://schemas.openxmlformats.org/officeDocument/2006/math">
                    <m:r>
                      <a:rPr lang="en-US" sz="2400" b="0" i="1" smtClean="0">
                        <a:latin typeface="Cambria Math" panose="02040503050406030204" pitchFamily="18" charset="0"/>
                      </a:rPr>
                      <m:t>𝐶</m:t>
                    </m:r>
                  </m:oMath>
                </a14:m>
                <a:r>
                  <a:rPr lang="en-US" sz="2400" dirty="0" smtClean="0"/>
                  <a:t> by replacing </a:t>
                </a:r>
                <a14:m>
                  <m:oMath xmlns:m="http://schemas.openxmlformats.org/officeDocument/2006/math">
                    <m:r>
                      <a:rPr lang="en-US" sz="2400" b="0" i="1" smtClean="0">
                        <a:latin typeface="Cambria Math" panose="02040503050406030204" pitchFamily="18" charset="0"/>
                      </a:rPr>
                      <m:t>𝑓</m:t>
                    </m:r>
                  </m:oMath>
                </a14:m>
                <a:r>
                  <a:rPr lang="en-US" sz="2400" dirty="0" smtClean="0"/>
                  <a:t> gates with 0 and 1 respectively.</a:t>
                </a:r>
              </a:p>
              <a:p>
                <a:pPr marL="0" indent="0">
                  <a:buNone/>
                </a:pP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h</m:t>
                      </m:r>
                      <m:r>
                        <a:rPr lang="en-US" sz="2400" i="1">
                          <a:latin typeface="Cambria Math" panose="02040503050406030204" pitchFamily="18" charset="0"/>
                        </a:rPr>
                        <m:t>𝑎𝑝𝑙𝑒𝑦</m:t>
                      </m:r>
                      <m:d>
                        <m:dPr>
                          <m:ctrlPr>
                            <a:rPr lang="en-US" sz="2400" i="1">
                              <a:latin typeface="Cambria Math" panose="02040503050406030204" pitchFamily="18" charset="0"/>
                            </a:rPr>
                          </m:ctrlPr>
                        </m:dPr>
                        <m:e>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𝑓</m:t>
                          </m:r>
                        </m:e>
                      </m:d>
                      <m:r>
                        <a:rPr lang="en-US" sz="2400" i="1">
                          <a:latin typeface="Cambria Math" panose="02040503050406030204" pitchFamily="18" charset="0"/>
                        </a:rPr>
                        <m:t>=</m:t>
                      </m:r>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0</m:t>
                          </m:r>
                        </m:sub>
                        <m: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e>
                          </m:d>
                          <m:r>
                            <a:rPr lang="en-US" sz="2400" b="0" i="1" smtClean="0">
                              <a:latin typeface="Cambria Math" panose="02040503050406030204" pitchFamily="18" charset="0"/>
                            </a:rPr>
                            <m:t>−</m:t>
                          </m:r>
                          <m:r>
                            <a:rPr lang="en-US" sz="2400" b="0" i="1" smtClean="0">
                              <a:latin typeface="Cambria Math" panose="02040503050406030204" pitchFamily="18" charset="0"/>
                            </a:rPr>
                            <m:t>1</m:t>
                          </m:r>
                        </m:sup>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𝑘</m:t>
                                  </m:r>
                                </m:e>
                              </m:d>
                              <m:r>
                                <a:rPr lang="en-US" sz="2400" i="1">
                                  <a:latin typeface="Cambria Math" panose="02040503050406030204" pitchFamily="18" charset="0"/>
                                </a:rPr>
                                <m:t>!</m:t>
                              </m:r>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r>
                                    <a:rPr lang="en-US" sz="2400" b="0" i="1" smtClean="0">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e>
                              </m:d>
                              <m:r>
                                <a:rPr lang="en-US" sz="2400" i="1">
                                  <a:latin typeface="Cambria Math" panose="02040503050406030204" pitchFamily="18" charset="0"/>
                                </a:rPr>
                                <m:t>!</m:t>
                              </m:r>
                            </m:num>
                            <m:den>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m:t>
                              </m:r>
                            </m:den>
                          </m:f>
                          <m:d>
                            <m:dPr>
                              <m:ctrlPr>
                                <a:rPr lang="en-US" sz="2400" i="1">
                                  <a:latin typeface="Cambria Math" panose="02040503050406030204" pitchFamily="18" charset="0"/>
                                </a:rPr>
                              </m:ctrlPr>
                            </m:dPr>
                            <m:e>
                              <m:r>
                                <a:rPr lang="en-US" sz="2400" b="0" i="1" smtClean="0">
                                  <a:latin typeface="Cambria Math" panose="02040503050406030204" pitchFamily="18" charset="0"/>
                                </a:rPr>
                                <m:t>#</m:t>
                              </m:r>
                              <m:r>
                                <a:rPr lang="en-US" sz="2400" b="0" i="1" smtClean="0">
                                  <a:latin typeface="Cambria Math" panose="02040503050406030204" pitchFamily="18" charset="0"/>
                                </a:rPr>
                                <m:t>𝑆𝐴</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𝑆𝐴</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𝑓</m:t>
                                  </m:r>
                                  <m:r>
                                    <a:rPr lang="en-US" sz="2400" i="1">
                                      <a:latin typeface="Cambria Math" panose="02040503050406030204" pitchFamily="18" charset="0"/>
                                    </a:rPr>
                                    <m:t>=</m:t>
                                  </m:r>
                                  <m:r>
                                    <a:rPr lang="en-US" sz="2400" b="0" i="1" smtClean="0">
                                      <a:latin typeface="Cambria Math" panose="02040503050406030204" pitchFamily="18" charset="0"/>
                                    </a:rPr>
                                    <m:t>0</m:t>
                                  </m:r>
                                </m:sub>
                              </m:sSub>
                              <m:r>
                                <a:rPr lang="en-US" sz="2400" i="1">
                                  <a:latin typeface="Cambria Math" panose="02040503050406030204" pitchFamily="18" charset="0"/>
                                </a:rPr>
                                <m:t>)</m:t>
                              </m:r>
                            </m:e>
                          </m:d>
                        </m:e>
                      </m:nary>
                    </m:oMath>
                  </m:oMathPara>
                </a14:m>
                <a:endParaRPr lang="he-IL" sz="2400" i="1" dirty="0"/>
              </a:p>
              <a:p>
                <a:pPr marL="0" indent="0">
                  <a:buNone/>
                </a:pPr>
                <a:endParaRPr lang="he-IL"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928" r="-986"/>
                </a:stretch>
              </a:blipFill>
            </p:spPr>
            <p:txBody>
              <a:bodyPr/>
              <a:lstStyle/>
              <a:p>
                <a:r>
                  <a:rPr lang="en-US">
                    <a:noFill/>
                  </a:rPr>
                  <a:t> </a:t>
                </a:r>
              </a:p>
            </p:txBody>
          </p:sp>
        </mc:Fallback>
      </mc:AlternateContent>
    </p:spTree>
    <p:extLst>
      <p:ext uri="{BB962C8B-B14F-4D97-AF65-F5344CB8AC3E}">
        <p14:creationId xmlns:p14="http://schemas.microsoft.com/office/powerpoint/2010/main" val="519778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Given as input a deterministic and decomposable </a:t>
                </a:r>
                <a:r>
                  <a:rPr lang="en-US" dirty="0"/>
                  <a:t>circuit </a:t>
                </a:r>
                <a14:m>
                  <m:oMath xmlns:m="http://schemas.openxmlformats.org/officeDocument/2006/math">
                    <m:r>
                      <a:rPr lang="en-US" i="1" dirty="0" smtClean="0">
                        <a:latin typeface="Cambria Math" panose="02040503050406030204" pitchFamily="18" charset="0"/>
                      </a:rPr>
                      <m:t>𝐶</m:t>
                    </m:r>
                    <m:r>
                      <a:rPr lang="en-US" b="0" i="0" dirty="0" smtClean="0">
                        <a:latin typeface="Cambria Math" panose="02040503050406030204" pitchFamily="18" charset="0"/>
                      </a:rPr>
                      <m:t>, </m:t>
                    </m:r>
                  </m:oMath>
                </a14:m>
                <a:r>
                  <a:rPr lang="en-US" dirty="0" smtClean="0"/>
                  <a:t>we can compute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𝑆𝐴</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dirty="0" smtClean="0"/>
                  <a:t>  for all values of k=0,</a:t>
                </a:r>
                <a:r>
                  <a:rPr lang="en-IL" dirty="0" smtClean="0"/>
                  <a:t>…</a:t>
                </a:r>
                <a:r>
                  <a:rPr lang="en-US" dirty="0" smtClean="0"/>
                  <a:t>,|</a:t>
                </a:r>
                <a:r>
                  <a:rPr lang="en-US" dirty="0" err="1" smtClean="0"/>
                  <a:t>vars</a:t>
                </a:r>
                <a:r>
                  <a:rPr lang="en-US" dirty="0" smtClean="0"/>
                  <a:t>(C)| in PTIME</a:t>
                </a:r>
              </a:p>
              <a:p>
                <a:r>
                  <a:rPr lang="en-US" dirty="0" smtClean="0"/>
                  <a:t>Therefore we can compute Shapley values in PTIME, if the provenance is in d-D form </a:t>
                </a:r>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𝐶</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e>
                          <m:sup>
                            <m:r>
                              <a:rPr lang="en-US" i="1">
                                <a:latin typeface="Cambria Math" panose="02040503050406030204" pitchFamily="18" charset="0"/>
                              </a:rPr>
                              <m:t>2</m:t>
                            </m:r>
                          </m:sup>
                        </m:sSup>
                      </m:e>
                    </m:d>
                    <m:r>
                      <a:rPr lang="en-US" b="0" i="0" smtClean="0">
                        <a:latin typeface="Cambria Math" panose="02040503050406030204" pitchFamily="18" charset="0"/>
                      </a:rPr>
                      <m:t> </m:t>
                    </m:r>
                  </m:oMath>
                </a14:m>
                <a:r>
                  <a:rPr lang="en-US" dirty="0" smtClean="0"/>
                  <a:t>for </a:t>
                </a:r>
                <a:r>
                  <a:rPr lang="en-US" dirty="0"/>
                  <a:t>a single input fact (</a:t>
                </a:r>
                <a:r>
                  <a:rPr lang="en-US" dirty="0" smtClean="0"/>
                  <a:t>so overall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e>
                          <m:sup>
                            <m:r>
                              <a:rPr lang="en-US" i="1">
                                <a:latin typeface="Cambria Math" panose="02040503050406030204" pitchFamily="18" charset="0"/>
                              </a:rPr>
                              <m:t>3</m:t>
                            </m:r>
                          </m:sup>
                        </m:sSup>
                      </m:e>
                    </m:d>
                    <m:r>
                      <a:rPr lang="en-US" i="1">
                        <a:latin typeface="Cambria Math" panose="02040503050406030204" pitchFamily="18" charset="0"/>
                      </a:rPr>
                      <m:t> )</m:t>
                    </m:r>
                  </m:oMath>
                </a14:m>
                <a:endParaRPr lang="en-US" dirty="0"/>
              </a:p>
              <a:p>
                <a:pPr lvl="1"/>
                <a:endParaRPr lang="en-US" dirty="0"/>
              </a:p>
              <a:p>
                <a:r>
                  <a:rPr lang="en-US" dirty="0" smtClean="0"/>
                  <a:t>Dynamic Programming </a:t>
                </a:r>
                <a:r>
                  <a:rPr lang="en-US" dirty="0" smtClean="0"/>
                  <a:t>algorithm: </a:t>
                </a:r>
                <a:r>
                  <a:rPr lang="en-US" dirty="0" smtClean="0"/>
                  <a:t>bottom-up traversal of the circuit, computing for each sub-circuit the number of satisfying assignments of size </a:t>
                </a: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b="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10242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talk is largely based 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Daniel </a:t>
            </a:r>
            <a:r>
              <a:rPr lang="en-US" dirty="0" err="1"/>
              <a:t>Deutch</a:t>
            </a:r>
            <a:r>
              <a:rPr lang="en-US" dirty="0"/>
              <a:t>, Nave Frost, Benny </a:t>
            </a:r>
            <a:r>
              <a:rPr lang="en-US" dirty="0" err="1"/>
              <a:t>Kimelfeld</a:t>
            </a:r>
            <a:r>
              <a:rPr lang="en-US" dirty="0"/>
              <a:t>, </a:t>
            </a:r>
            <a:r>
              <a:rPr lang="en-US" dirty="0" err="1"/>
              <a:t>Mikaël</a:t>
            </a:r>
            <a:r>
              <a:rPr lang="en-US" dirty="0"/>
              <a:t> Monet:</a:t>
            </a:r>
            <a:br>
              <a:rPr lang="en-US" dirty="0"/>
            </a:br>
            <a:r>
              <a:rPr lang="en-US" b="1" dirty="0"/>
              <a:t>Computing the Shapley Value of Facts in Query Answering.</a:t>
            </a:r>
            <a:r>
              <a:rPr lang="en-US" dirty="0"/>
              <a:t> SIGMOD Conference 2022: </a:t>
            </a:r>
            <a:r>
              <a:rPr lang="en-US" dirty="0" smtClean="0"/>
              <a:t>1570-1583</a:t>
            </a:r>
          </a:p>
          <a:p>
            <a:endParaRPr lang="en-US" dirty="0" smtClean="0"/>
          </a:p>
          <a:p>
            <a:r>
              <a:rPr lang="en-US" dirty="0" smtClean="0"/>
              <a:t>System </a:t>
            </a:r>
            <a:r>
              <a:rPr lang="en-US" dirty="0" err="1" smtClean="0"/>
              <a:t>Demonsrations</a:t>
            </a:r>
            <a:r>
              <a:rPr lang="en-US" dirty="0" smtClean="0"/>
              <a:t>:</a:t>
            </a:r>
          </a:p>
          <a:p>
            <a:endParaRPr lang="en-US" dirty="0" smtClean="0"/>
          </a:p>
          <a:p>
            <a:r>
              <a:rPr lang="en-US" dirty="0" smtClean="0"/>
              <a:t>Susan </a:t>
            </a:r>
            <a:r>
              <a:rPr lang="en-US" dirty="0"/>
              <a:t>B. Davidson, Daniel </a:t>
            </a:r>
            <a:r>
              <a:rPr lang="en-US" dirty="0" err="1"/>
              <a:t>Deutch</a:t>
            </a:r>
            <a:r>
              <a:rPr lang="en-US" dirty="0"/>
              <a:t>, Nave Frost, Benny </a:t>
            </a:r>
            <a:r>
              <a:rPr lang="en-US" dirty="0" err="1"/>
              <a:t>Kimelfeld</a:t>
            </a:r>
            <a:r>
              <a:rPr lang="en-US" dirty="0"/>
              <a:t>, Omer </a:t>
            </a:r>
            <a:r>
              <a:rPr lang="en-US" dirty="0" err="1"/>
              <a:t>Koren</a:t>
            </a:r>
            <a:r>
              <a:rPr lang="en-US" dirty="0"/>
              <a:t>, </a:t>
            </a:r>
            <a:r>
              <a:rPr lang="en-US" dirty="0" err="1"/>
              <a:t>Mikaël</a:t>
            </a:r>
            <a:r>
              <a:rPr lang="en-US" dirty="0"/>
              <a:t> Monet:</a:t>
            </a:r>
            <a:br>
              <a:rPr lang="en-US" dirty="0"/>
            </a:br>
            <a:r>
              <a:rPr lang="en-US" b="1" dirty="0" err="1"/>
              <a:t>ShapGraph</a:t>
            </a:r>
            <a:r>
              <a:rPr lang="en-US" b="1" dirty="0"/>
              <a:t>: An Holistic View of Explanations through Provenance Graphs and Shapley </a:t>
            </a:r>
            <a:r>
              <a:rPr lang="en-US" b="1" dirty="0" smtClean="0"/>
              <a:t>Values </a:t>
            </a:r>
            <a:r>
              <a:rPr lang="en-US" dirty="0"/>
              <a:t> SIGMOD Conference 2022: </a:t>
            </a:r>
            <a:r>
              <a:rPr lang="en-US" dirty="0" smtClean="0"/>
              <a:t>2373-2376</a:t>
            </a:r>
          </a:p>
          <a:p>
            <a:r>
              <a:rPr lang="en-US" dirty="0" smtClean="0"/>
              <a:t>Dana Arad, Nave Frost, Daniel </a:t>
            </a:r>
            <a:r>
              <a:rPr lang="en-US" dirty="0" err="1" smtClean="0"/>
              <a:t>Deutch</a:t>
            </a:r>
            <a:r>
              <a:rPr lang="en-US" dirty="0" smtClean="0"/>
              <a:t>: </a:t>
            </a:r>
            <a:r>
              <a:rPr lang="en-US" dirty="0"/>
              <a:t> </a:t>
            </a:r>
            <a:r>
              <a:rPr lang="en-US" b="1" dirty="0" err="1"/>
              <a:t>LearnShapley</a:t>
            </a:r>
            <a:r>
              <a:rPr lang="en-US" dirty="0"/>
              <a:t>: Learning to Predict Rankings of Facts Contribution Based on Query </a:t>
            </a:r>
            <a:r>
              <a:rPr lang="en-US" dirty="0" smtClean="0"/>
              <a:t>Logs, </a:t>
            </a:r>
            <a:r>
              <a:rPr lang="en-US" dirty="0" err="1" smtClean="0"/>
              <a:t>Demo@CIKM</a:t>
            </a:r>
            <a:r>
              <a:rPr lang="en-US" dirty="0" smtClean="0"/>
              <a:t> 2022 (to appear).</a:t>
            </a:r>
            <a:endParaRPr lang="en-US" dirty="0"/>
          </a:p>
        </p:txBody>
      </p:sp>
    </p:spTree>
    <p:extLst>
      <p:ext uri="{BB962C8B-B14F-4D97-AF65-F5344CB8AC3E}">
        <p14:creationId xmlns:p14="http://schemas.microsoft.com/office/powerpoint/2010/main" val="3659354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Variable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variable gate corresponding to </a:t>
                </a:r>
                <a:r>
                  <a:rPr lang="en-US" dirty="0" smtClean="0"/>
                  <a:t>some variable </a:t>
                </a:r>
                <a14:m>
                  <m:oMath xmlns:m="http://schemas.openxmlformats.org/officeDocument/2006/math">
                    <m:r>
                      <a:rPr lang="en-US" i="1" dirty="0" smtClean="0">
                        <a:latin typeface="Cambria Math" panose="02040503050406030204" pitchFamily="18" charset="0"/>
                      </a:rPr>
                      <m:t>𝑦</m:t>
                    </m:r>
                  </m:oMath>
                </a14:m>
                <a:r>
                  <a:rPr lang="en-US" dirty="0"/>
                  <a:t> then </a:t>
                </a:r>
                <a:r>
                  <a:rPr lang="en-US" dirty="0" smtClean="0"/>
                  <a:t/>
                </a:r>
                <a:br>
                  <a:rPr lang="en-US" dirty="0" smtClean="0"/>
                </a:br>
                <a:r>
                  <a:rPr lang="en-US" dirty="0"/>
                  <a:t/>
                </a:r>
                <a:br>
                  <a:rPr lang="en-US" dirty="0"/>
                </a:br>
                <a14:m>
                  <m:oMath xmlns:m="http://schemas.openxmlformats.org/officeDocument/2006/math">
                    <m:r>
                      <m:rPr>
                        <m:sty m:val="p"/>
                      </m:rPr>
                      <a:rPr lang="en-US" i="0" dirty="0" smtClean="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𝑦</m:t>
                        </m:r>
                      </m:e>
                    </m:d>
                  </m:oMath>
                </a14:m>
                <a:r>
                  <a:rPr lang="en-US" i="1" dirty="0" smtClean="0">
                    <a:latin typeface="Cambria Math" panose="02040503050406030204" pitchFamily="18" charset="0"/>
                  </a:rPr>
                  <a:t/>
                </a:r>
                <a:br>
                  <a:rPr lang="en-US" i="1" dirty="0" smtClean="0">
                    <a:latin typeface="Cambria Math" panose="02040503050406030204" pitchFamily="18" charset="0"/>
                  </a:rPr>
                </a:br>
                <a:endParaRPr lang="en-US" i="1" dirty="0" smtClean="0">
                  <a:latin typeface="Cambria Math" panose="02040503050406030204" pitchFamily="18" charset="0"/>
                </a:endParaRPr>
              </a:p>
              <a:p>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𝛼</m:t>
                          </m:r>
                        </m:e>
                        <m:sub>
                          <m:r>
                            <a:rPr lang="en-US" b="0" i="1" dirty="0" smtClean="0">
                              <a:latin typeface="Cambria Math" panose="02040503050406030204" pitchFamily="18" charset="0"/>
                            </a:rPr>
                            <m:t>𝑔</m:t>
                          </m:r>
                        </m:sub>
                        <m:sup>
                          <m:r>
                            <a:rPr lang="en-US" b="0" i="1" dirty="0" smtClean="0">
                              <a:latin typeface="Cambria Math" panose="02040503050406030204" pitchFamily="18" charset="0"/>
                            </a:rPr>
                            <m:t>0</m:t>
                          </m:r>
                        </m:sup>
                      </m:sSubSup>
                      <m:r>
                        <a:rPr lang="en-US" b="0" i="1" dirty="0" smtClean="0">
                          <a:latin typeface="Cambria Math" panose="02040503050406030204" pitchFamily="18" charset="0"/>
                        </a:rPr>
                        <m:t>=</m:t>
                      </m:r>
                      <m:r>
                        <a:rPr lang="en-US" b="0" i="1" dirty="0" smtClean="0">
                          <a:latin typeface="Cambria Math" panose="02040503050406030204" pitchFamily="18" charset="0"/>
                        </a:rPr>
                        <m:t>0</m:t>
                      </m:r>
                    </m:oMath>
                  </m:oMathPara>
                </a14:m>
                <a:endParaRPr lang="en-US" b="0" i="1" dirty="0" smtClean="0">
                  <a:latin typeface="Cambria Math" panose="02040503050406030204" pitchFamily="18" charset="0"/>
                </a:endParaRPr>
              </a:p>
              <a:p>
                <a:pPr marL="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i="1" dirty="0">
                              <a:latin typeface="Cambria Math" panose="02040503050406030204" pitchFamily="18" charset="0"/>
                            </a:rPr>
                            <m:t>𝛼</m:t>
                          </m:r>
                        </m:e>
                        <m:sub>
                          <m:r>
                            <a:rPr lang="en-US" i="1" dirty="0">
                              <a:latin typeface="Cambria Math" panose="02040503050406030204" pitchFamily="18" charset="0"/>
                            </a:rPr>
                            <m:t>𝑔</m:t>
                          </m:r>
                        </m:sub>
                        <m:sup>
                          <m:r>
                            <a:rPr lang="en-US" b="0" i="1" dirty="0" smtClean="0">
                              <a:latin typeface="Cambria Math" panose="02040503050406030204" pitchFamily="18" charset="0"/>
                            </a:rPr>
                            <m:t>1</m:t>
                          </m:r>
                        </m:sup>
                      </m:sSubSup>
                      <m:r>
                        <a:rPr lang="en-US" i="1" dirty="0">
                          <a:latin typeface="Cambria Math" panose="02040503050406030204" pitchFamily="18" charset="0"/>
                        </a:rPr>
                        <m:t>=</m:t>
                      </m:r>
                      <m:r>
                        <a:rPr lang="en-US" b="0" i="1" dirty="0" smtClean="0">
                          <a:latin typeface="Cambria Math" panose="02040503050406030204" pitchFamily="18" charset="0"/>
                        </a:rPr>
                        <m:t>1</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he-IL">
                    <a:noFill/>
                  </a:rPr>
                  <a:t> </a:t>
                </a:r>
              </a:p>
            </p:txBody>
          </p:sp>
        </mc:Fallback>
      </mc:AlternateContent>
    </p:spTree>
    <p:extLst>
      <p:ext uri="{BB962C8B-B14F-4D97-AF65-F5344CB8AC3E}">
        <p14:creationId xmlns:p14="http://schemas.microsoft.com/office/powerpoint/2010/main" val="3901404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1" i="1" dirty="0"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gate with input </a:t>
                </a:r>
                <a14:m>
                  <m:oMath xmlns:m="http://schemas.openxmlformats.org/officeDocument/2006/math">
                    <m:r>
                      <a:rPr lang="en-US" i="1" dirty="0">
                        <a:latin typeface="Cambria Math" panose="02040503050406030204" pitchFamily="18" charset="0"/>
                      </a:rPr>
                      <m:t>𝑔</m:t>
                    </m:r>
                    <m:r>
                      <a:rPr lang="en-US" b="0" i="1" dirty="0" smtClean="0">
                        <a:latin typeface="Cambria Math" panose="02040503050406030204" pitchFamily="18" charset="0"/>
                      </a:rPr>
                      <m:t>′</m:t>
                    </m:r>
                  </m:oMath>
                </a14:m>
                <a:r>
                  <a:rPr lang="en-US" dirty="0" smtClean="0"/>
                  <a:t> then for every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𝑣𝑎𝑟𝑠</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e>
                            </m:d>
                          </m:e>
                        </m:d>
                      </m:e>
                    </m:d>
                  </m:oMath>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r>
                            <a:rPr lang="en-US" b="0" i="1" dirty="0" smtClean="0">
                              <a:latin typeface="Cambria Math" panose="02040503050406030204" pitchFamily="18" charset="0"/>
                            </a:rPr>
                            <m:t>′</m:t>
                          </m:r>
                        </m:e>
                      </m:d>
                    </m:oMath>
                  </m:oMathPara>
                </a14:m>
                <a:endParaRPr lang="en-US" dirty="0" smtClean="0"/>
              </a:p>
              <a:p>
                <a:pPr marL="0" indent="0">
                  <a:buNone/>
                </a:pPr>
                <a:r>
                  <a:rPr lang="en-US" dirty="0" smtClean="0"/>
                  <a:t/>
                </a:r>
                <a:br>
                  <a:rPr lang="en-US" dirty="0" smtClean="0"/>
                </a:br>
                <a:r>
                  <a:rPr lang="en-US" dirty="0"/>
                  <a:t/>
                </a:r>
                <a:br>
                  <a:rPr lang="en-US" dirty="0"/>
                </a:b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𝛼</m:t>
                          </m:r>
                        </m:e>
                        <m:sub>
                          <m:r>
                            <a:rPr lang="en-US" b="0" i="1" dirty="0" smtClean="0">
                              <a:latin typeface="Cambria Math" panose="02040503050406030204" pitchFamily="18" charset="0"/>
                            </a:rPr>
                            <m:t>𝑔</m:t>
                          </m:r>
                        </m:sub>
                        <m:sup>
                          <m:r>
                            <a:rPr lang="en-US" b="0" i="1" dirty="0" smtClean="0">
                              <a:latin typeface="Cambria Math" panose="02040503050406030204" pitchFamily="18" charset="0"/>
                            </a:rPr>
                            <m:t>ℓ</m:t>
                          </m:r>
                        </m:sup>
                      </m:sSubSup>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f>
                            <m:fPr>
                              <m:type m:val="noBar"/>
                              <m:ctrlPr>
                                <a:rPr lang="en-US" b="0" i="1" dirty="0" smtClean="0">
                                  <a:latin typeface="Cambria Math" panose="02040503050406030204" pitchFamily="18" charset="0"/>
                                </a:rPr>
                              </m:ctrlPr>
                            </m:fPr>
                            <m:num>
                              <m:d>
                                <m:dPr>
                                  <m:begChr m:val="|"/>
                                  <m:endChr m:val="|"/>
                                  <m:ctrlPr>
                                    <a:rPr lang="en-US" b="0" i="1" dirty="0" smtClean="0">
                                      <a:latin typeface="Cambria Math" panose="02040503050406030204" pitchFamily="18" charset="0"/>
                                    </a:rPr>
                                  </m:ctrlPr>
                                </m:dPr>
                                <m:e>
                                  <m:r>
                                    <m:rPr>
                                      <m:sty m:val="p"/>
                                    </m:rPr>
                                    <a:rPr lang="en-US" b="0" i="0" dirty="0" smtClean="0">
                                      <a:latin typeface="Cambria Math" panose="02040503050406030204" pitchFamily="18" charset="0"/>
                                    </a:rPr>
                                    <m:t>vars</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𝑔</m:t>
                                      </m:r>
                                    </m:e>
                                  </m:d>
                                </m:e>
                              </m:d>
                            </m:num>
                            <m:den>
                              <m:r>
                                <a:rPr lang="en-US" b="0" i="1" dirty="0" smtClean="0">
                                  <a:latin typeface="Cambria Math" panose="02040503050406030204" pitchFamily="18" charset="0"/>
                                </a:rPr>
                                <m:t>ℓ</m:t>
                              </m:r>
                            </m:den>
                          </m:f>
                        </m:e>
                      </m:d>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𝑎</m:t>
                          </m:r>
                        </m:e>
                        <m: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m:t>
                              </m:r>
                            </m:sup>
                          </m:sSup>
                        </m:sub>
                        <m:sup>
                          <m:r>
                            <a:rPr lang="en-US" b="0" i="1" dirty="0" smtClean="0">
                              <a:latin typeface="Cambria Math" panose="02040503050406030204" pitchFamily="18" charset="0"/>
                            </a:rPr>
                            <m:t>ℓ</m:t>
                          </m:r>
                        </m:sup>
                      </m:sSubSup>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he-IL">
                    <a:noFill/>
                  </a:rPr>
                  <a:t> </a:t>
                </a:r>
              </a:p>
            </p:txBody>
          </p:sp>
        </mc:Fallback>
      </mc:AlternateContent>
      <p:grpSp>
        <p:nvGrpSpPr>
          <p:cNvPr id="8" name="Group 7"/>
          <p:cNvGrpSpPr/>
          <p:nvPr/>
        </p:nvGrpSpPr>
        <p:grpSpPr>
          <a:xfrm>
            <a:off x="5263827" y="5395753"/>
            <a:ext cx="3114596" cy="1262332"/>
            <a:chOff x="5180007" y="4001293"/>
            <a:chExt cx="3114596" cy="1262332"/>
          </a:xfrm>
        </p:grpSpPr>
        <p:sp>
          <p:nvSpPr>
            <p:cNvPr id="4" name="Right Brace 3"/>
            <p:cNvSpPr/>
            <p:nvPr/>
          </p:nvSpPr>
          <p:spPr>
            <a:xfrm rot="5400000">
              <a:off x="5791858" y="3725641"/>
              <a:ext cx="333597" cy="884903"/>
            </a:xfrm>
            <a:prstGeom prst="rightBrace">
              <a:avLst>
                <a:gd name="adj1" fmla="val 27083"/>
                <a:gd name="adj2" fmla="val 50000"/>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TextBox 4"/>
                <p:cNvSpPr txBox="1"/>
                <p:nvPr/>
              </p:nvSpPr>
              <p:spPr>
                <a:xfrm>
                  <a:off x="5180007" y="4334891"/>
                  <a:ext cx="1557298" cy="646331"/>
                </a:xfrm>
                <a:prstGeom prst="rect">
                  <a:avLst/>
                </a:prstGeom>
                <a:noFill/>
              </p:spPr>
              <p:txBody>
                <a:bodyPr wrap="square" rtlCol="1">
                  <a:spAutoFit/>
                </a:bodyPr>
                <a:lstStyle/>
                <a:p>
                  <a:r>
                    <a:rPr lang="en-US" dirty="0" smtClean="0"/>
                    <a:t># assignments of size </a:t>
                  </a:r>
                  <a14:m>
                    <m:oMath xmlns:m="http://schemas.openxmlformats.org/officeDocument/2006/math">
                      <m:r>
                        <a:rPr lang="en-US" b="0" i="1" smtClean="0">
                          <a:latin typeface="Cambria Math" panose="02040503050406030204" pitchFamily="18" charset="0"/>
                        </a:rPr>
                        <m:t>ℓ</m:t>
                      </m:r>
                    </m:oMath>
                  </a14:m>
                  <a:endParaRPr lang="he-IL" dirty="0"/>
                </a:p>
              </p:txBody>
            </p:sp>
          </mc:Choice>
          <mc:Fallback xmlns="">
            <p:sp>
              <p:nvSpPr>
                <p:cNvPr id="5" name="TextBox 4"/>
                <p:cNvSpPr txBox="1">
                  <a:spLocks noRot="1" noChangeAspect="1" noMove="1" noResize="1" noEditPoints="1" noAdjustHandles="1" noChangeArrowheads="1" noChangeShapeType="1" noTextEdit="1"/>
                </p:cNvSpPr>
                <p:nvPr/>
              </p:nvSpPr>
              <p:spPr>
                <a:xfrm>
                  <a:off x="5180007" y="4334891"/>
                  <a:ext cx="1557298" cy="646331"/>
                </a:xfrm>
                <a:prstGeom prst="rect">
                  <a:avLst/>
                </a:prstGeom>
                <a:blipFill>
                  <a:blip r:embed="rId3"/>
                  <a:stretch>
                    <a:fillRect l="-3125" t="-5660" r="-2734" b="-14151"/>
                  </a:stretch>
                </a:blipFill>
              </p:spPr>
              <p:txBody>
                <a:bodyPr/>
                <a:lstStyle/>
                <a:p>
                  <a:r>
                    <a:rPr lang="he-IL">
                      <a:noFill/>
                    </a:rPr>
                    <a:t> </a:t>
                  </a:r>
                </a:p>
              </p:txBody>
            </p:sp>
          </mc:Fallback>
        </mc:AlternateContent>
        <p:sp>
          <p:nvSpPr>
            <p:cNvPr id="6" name="Right Brace 5"/>
            <p:cNvSpPr/>
            <p:nvPr/>
          </p:nvSpPr>
          <p:spPr>
            <a:xfrm rot="5400000">
              <a:off x="7349156" y="3725640"/>
              <a:ext cx="333597" cy="884903"/>
            </a:xfrm>
            <a:prstGeom prst="rightBrace">
              <a:avLst>
                <a:gd name="adj1" fmla="val 27083"/>
                <a:gd name="adj2" fmla="val 50000"/>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TextBox 6"/>
                <p:cNvSpPr txBox="1"/>
                <p:nvPr/>
              </p:nvSpPr>
              <p:spPr>
                <a:xfrm>
                  <a:off x="6737305" y="4340295"/>
                  <a:ext cx="1557298" cy="923330"/>
                </a:xfrm>
                <a:prstGeom prst="rect">
                  <a:avLst/>
                </a:prstGeom>
                <a:noFill/>
              </p:spPr>
              <p:txBody>
                <a:bodyPr wrap="square" rtlCol="1">
                  <a:spAutoFit/>
                </a:bodyPr>
                <a:lstStyle/>
                <a:p>
                  <a:r>
                    <a:rPr lang="en-US" dirty="0" smtClean="0"/>
                    <a:t># assignments of size </a:t>
                  </a:r>
                  <a14:m>
                    <m:oMath xmlns:m="http://schemas.openxmlformats.org/officeDocument/2006/math">
                      <m:r>
                        <a:rPr lang="en-US" b="0" i="1" smtClean="0">
                          <a:latin typeface="Cambria Math" panose="02040503050406030204" pitchFamily="18" charset="0"/>
                        </a:rPr>
                        <m:t>ℓ</m:t>
                      </m:r>
                    </m:oMath>
                  </a14:m>
                  <a:r>
                    <a:rPr lang="en-US" dirty="0" smtClean="0"/>
                    <a:t> satisfying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𝑔</m:t>
                          </m:r>
                        </m:e>
                        <m:sup>
                          <m:r>
                            <a:rPr lang="en-US" i="1" dirty="0">
                              <a:latin typeface="Cambria Math" panose="02040503050406030204" pitchFamily="18" charset="0"/>
                            </a:rPr>
                            <m:t>′</m:t>
                          </m:r>
                        </m:sup>
                      </m:sSup>
                    </m:oMath>
                  </a14:m>
                  <a:endParaRPr lang="he-IL" dirty="0"/>
                </a:p>
              </p:txBody>
            </p:sp>
          </mc:Choice>
          <mc:Fallback xmlns="">
            <p:sp>
              <p:nvSpPr>
                <p:cNvPr id="7" name="TextBox 6"/>
                <p:cNvSpPr txBox="1">
                  <a:spLocks noRot="1" noChangeAspect="1" noMove="1" noResize="1" noEditPoints="1" noAdjustHandles="1" noChangeArrowheads="1" noChangeShapeType="1" noTextEdit="1"/>
                </p:cNvSpPr>
                <p:nvPr/>
              </p:nvSpPr>
              <p:spPr>
                <a:xfrm>
                  <a:off x="6737305" y="4340295"/>
                  <a:ext cx="1557298" cy="923330"/>
                </a:xfrm>
                <a:prstGeom prst="rect">
                  <a:avLst/>
                </a:prstGeom>
                <a:blipFill>
                  <a:blip r:embed="rId4"/>
                  <a:stretch>
                    <a:fillRect l="-3529" t="-3974" r="-2745" b="-9934"/>
                  </a:stretch>
                </a:blipFill>
              </p:spPr>
              <p:txBody>
                <a:bodyPr/>
                <a:lstStyle/>
                <a:p>
                  <a:r>
                    <a:rPr lang="he-IL">
                      <a:noFill/>
                    </a:rPr>
                    <a:t> </a:t>
                  </a:r>
                </a:p>
              </p:txBody>
            </p:sp>
          </mc:Fallback>
        </mc:AlternateContent>
      </p:grpSp>
    </p:spTree>
    <p:extLst>
      <p:ext uri="{BB962C8B-B14F-4D97-AF65-F5344CB8AC3E}">
        <p14:creationId xmlns:p14="http://schemas.microsoft.com/office/powerpoint/2010/main" val="2630908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Decomposable </a:t>
                </a:r>
                <a14:m>
                  <m:oMath xmlns:m="http://schemas.openxmlformats.org/officeDocument/2006/math">
                    <m:r>
                      <a:rPr lang="en-US" b="1" i="1"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a:t>
                </a:r>
                <a:r>
                  <a:rPr lang="en-US" dirty="0"/>
                  <a:t>ecomposable </a:t>
                </a:r>
                <a14:m>
                  <m:oMath xmlns:m="http://schemas.openxmlformats.org/officeDocument/2006/math">
                    <m:r>
                      <a:rPr lang="en-US" b="0" i="1">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endParaRPr lang="en-US" dirty="0" smtClean="0"/>
              </a:p>
              <a:p>
                <a:pPr marL="0" indent="0">
                  <a:buNone/>
                </a:pPr>
                <a:r>
                  <a:rPr lang="en-US" dirty="0" smtClean="0">
                    <a:latin typeface="Cambria Math" panose="02040503050406030204" pitchFamily="18" charset="0"/>
                  </a:rPr>
                  <a:t/>
                </a:r>
                <a:br>
                  <a:rPr lang="en-US"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a:t/>
                </a:r>
                <a:br>
                  <a:rPr lang="en-US" dirty="0"/>
                </a:br>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he-IL">
                    <a:noFill/>
                  </a:rPr>
                  <a:t> </a:t>
                </a:r>
              </a:p>
            </p:txBody>
          </p:sp>
        </mc:Fallback>
      </mc:AlternateContent>
    </p:spTree>
    <p:extLst>
      <p:ext uri="{BB962C8B-B14F-4D97-AF65-F5344CB8AC3E}">
        <p14:creationId xmlns:p14="http://schemas.microsoft.com/office/powerpoint/2010/main" val="1938543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Decomposable </a:t>
                </a:r>
                <a14:m>
                  <m:oMath xmlns:m="http://schemas.openxmlformats.org/officeDocument/2006/math">
                    <m:r>
                      <a:rPr lang="en-US" b="1" i="1"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a:t>
                </a:r>
                <a:r>
                  <a:rPr lang="en-US" dirty="0"/>
                  <a:t>ecomposable </a:t>
                </a:r>
                <a14:m>
                  <m:oMath xmlns:m="http://schemas.openxmlformats.org/officeDocument/2006/math">
                    <m:r>
                      <a:rPr lang="en-US" b="0" i="1">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endParaRPr lang="en-US" dirty="0" smtClean="0"/>
              </a:p>
              <a:p>
                <a:pPr marL="0" indent="0">
                  <a:buNone/>
                </a:pPr>
                <a:r>
                  <a:rPr lang="en-US" dirty="0" smtClean="0">
                    <a:latin typeface="Cambria Math" panose="02040503050406030204" pitchFamily="18" charset="0"/>
                  </a:rPr>
                  <a:t/>
                </a:r>
                <a:br>
                  <a:rPr lang="en-US"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a:t/>
                </a:r>
                <a:br>
                  <a:rPr lang="en-US" dirty="0"/>
                </a:br>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097278">
                <a:off x="8259957" y="4331666"/>
                <a:ext cx="3680583" cy="400110"/>
              </a:xfrm>
              <a:prstGeom prst="rect">
                <a:avLst/>
              </a:prstGeom>
              <a:ln w="22225">
                <a:solidFill>
                  <a:schemeClr val="tx1"/>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a:buClr>
                    <a:schemeClr val="tx1"/>
                  </a:buClr>
                </a:pPr>
                <a:r>
                  <a:rPr lang="en-US" sz="2000" dirty="0" smtClean="0"/>
                  <a:t>Recall, </a:t>
                </a:r>
                <a14:m>
                  <m:oMath xmlns:m="http://schemas.openxmlformats.org/officeDocument/2006/math">
                    <m:r>
                      <m:rPr>
                        <m:sty m:val="p"/>
                      </m:rPr>
                      <a:rPr lang="en-US" sz="2000" dirty="0">
                        <a:latin typeface="Cambria Math" panose="02040503050406030204" pitchFamily="18" charset="0"/>
                      </a:rPr>
                      <m:t>vars</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i="1" dirty="0">
                                <a:latin typeface="Cambria Math" panose="02040503050406030204" pitchFamily="18" charset="0"/>
                              </a:rPr>
                              <m:t>1</m:t>
                            </m:r>
                          </m:sub>
                        </m:sSub>
                      </m:e>
                    </m:d>
                    <m:r>
                      <a:rPr lang="en-US" sz="2000" b="0" i="1" dirty="0" smtClean="0">
                        <a:latin typeface="Cambria Math" panose="02040503050406030204" pitchFamily="18" charset="0"/>
                      </a:rPr>
                      <m:t>∩</m:t>
                    </m:r>
                    <m:r>
                      <m:rPr>
                        <m:sty m:val="p"/>
                      </m:rPr>
                      <a:rPr lang="en-US" sz="2000" dirty="0">
                        <a:latin typeface="Cambria Math" panose="02040503050406030204" pitchFamily="18" charset="0"/>
                      </a:rPr>
                      <m:t>vars</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r>
                      <a:rPr lang="en-US" sz="2000" b="0" i="1" dirty="0" smtClean="0">
                        <a:latin typeface="Cambria Math" panose="02040503050406030204" pitchFamily="18" charset="0"/>
                      </a:rPr>
                      <m:t>∅</m:t>
                    </m:r>
                  </m:oMath>
                </a14:m>
                <a:endParaRPr lang="en-US" sz="20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rot="1097278">
                <a:off x="8259957" y="4331666"/>
                <a:ext cx="3680583" cy="400110"/>
              </a:xfrm>
              <a:prstGeom prst="rect">
                <a:avLst/>
              </a:prstGeom>
              <a:blipFill>
                <a:blip r:embed="rId3"/>
                <a:stretch>
                  <a:fillRect l="-2000" t="-2335"/>
                </a:stretch>
              </a:blipFill>
              <a:ln w="22225">
                <a:solidFill>
                  <a:schemeClr val="tx1"/>
                </a:solidFill>
              </a:ln>
            </p:spPr>
            <p:txBody>
              <a:bodyPr/>
              <a:lstStyle/>
              <a:p>
                <a:r>
                  <a:rPr lang="he-IL">
                    <a:noFill/>
                  </a:rPr>
                  <a:t> </a:t>
                </a:r>
              </a:p>
            </p:txBody>
          </p:sp>
        </mc:Fallback>
      </mc:AlternateContent>
    </p:spTree>
    <p:extLst>
      <p:ext uri="{BB962C8B-B14F-4D97-AF65-F5344CB8AC3E}">
        <p14:creationId xmlns:p14="http://schemas.microsoft.com/office/powerpoint/2010/main" val="4280173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Decomposable </a:t>
                </a:r>
                <a14:m>
                  <m:oMath xmlns:m="http://schemas.openxmlformats.org/officeDocument/2006/math">
                    <m:r>
                      <a:rPr lang="en-US" b="1" i="1"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a:t>
                </a:r>
                <a:r>
                  <a:rPr lang="en-US" dirty="0"/>
                  <a:t>ecomposable </a:t>
                </a:r>
                <a14:m>
                  <m:oMath xmlns:m="http://schemas.openxmlformats.org/officeDocument/2006/math">
                    <m:r>
                      <a:rPr lang="en-US" b="0" i="1">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endParaRPr lang="en-US" dirty="0" smtClean="0"/>
              </a:p>
              <a:p>
                <a:pPr marL="0" indent="0">
                  <a:buNone/>
                </a:pPr>
                <a:r>
                  <a:rPr lang="en-US" dirty="0" smtClean="0">
                    <a:latin typeface="Cambria Math" panose="02040503050406030204" pitchFamily="18" charset="0"/>
                  </a:rPr>
                  <a:t/>
                </a:r>
                <a:br>
                  <a:rPr lang="en-US"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a:t/>
                </a:r>
                <a:br>
                  <a:rPr lang="en-US" dirty="0"/>
                </a:b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𝛼</m:t>
                          </m:r>
                        </m:e>
                        <m:sub>
                          <m:r>
                            <a:rPr lang="en-US" b="0" i="1" dirty="0" smtClean="0">
                              <a:latin typeface="Cambria Math" panose="02040503050406030204" pitchFamily="18" charset="0"/>
                            </a:rPr>
                            <m:t>𝑔</m:t>
                          </m:r>
                        </m:sub>
                        <m:sup>
                          <m:r>
                            <a:rPr lang="en-US" b="0" i="1" dirty="0" smtClean="0">
                              <a:latin typeface="Cambria Math" panose="02040503050406030204" pitchFamily="18" charset="0"/>
                            </a:rPr>
                            <m:t>ℓ</m:t>
                          </m:r>
                        </m:sup>
                      </m:sSubSup>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m:t>
                          </m:r>
                          <m:r>
                            <m:rPr>
                              <m:sty m:val="p"/>
                              <m:brk m:alnAt="23"/>
                            </m:rPr>
                            <a:rPr lang="en-US" b="0" i="0" dirty="0" smtClean="0">
                              <a:latin typeface="Cambria Math" panose="02040503050406030204" pitchFamily="18" charset="0"/>
                            </a:rPr>
                            <m:t>m</m:t>
                          </m:r>
                          <m:r>
                            <m:rPr>
                              <m:sty m:val="p"/>
                            </m:rPr>
                            <a:rPr lang="en-US" b="0" i="0" dirty="0" smtClean="0">
                              <a:latin typeface="Cambria Math" panose="02040503050406030204" pitchFamily="18" charset="0"/>
                            </a:rPr>
                            <m:t>ax</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r>
                                <a:rPr lang="en-US" b="0" i="1" dirty="0" smtClean="0">
                                  <a:latin typeface="Cambria Math" panose="02040503050406030204" pitchFamily="18" charset="0"/>
                                </a:rPr>
                                <m:t>,</m:t>
                              </m:r>
                              <m:r>
                                <m:rPr>
                                  <m:brk m:alnAt="23"/>
                                </m:rPr>
                                <a:rPr lang="en-US" b="0" i="1" dirty="0" smtClean="0">
                                  <a:latin typeface="Cambria Math" panose="02040503050406030204" pitchFamily="18" charset="0"/>
                                </a:rPr>
                                <m:t>ℓ</m:t>
                              </m:r>
                              <m:r>
                                <m:rPr>
                                  <m:brk m:alnAt="23"/>
                                </m:rP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m:rPr>
                                      <m:sty m:val="p"/>
                                      <m:brk m:alnAt="23"/>
                                    </m:rPr>
                                    <a:rPr lang="en-US" b="0" i="0" dirty="0" smtClean="0">
                                      <a:latin typeface="Cambria Math" panose="02040503050406030204" pitchFamily="18" charset="0"/>
                                    </a:rPr>
                                    <m:t>v</m:t>
                                  </m:r>
                                  <m:r>
                                    <m:rPr>
                                      <m:sty m:val="p"/>
                                    </m:rPr>
                                    <a:rPr lang="en-US" b="0" i="0" dirty="0" smtClean="0">
                                      <a:latin typeface="Cambria Math" panose="02040503050406030204" pitchFamily="18" charset="0"/>
                                    </a:rPr>
                                    <m:t>ars</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brk m:alnAt="23"/>
                                            </m:rPr>
                                            <a:rPr lang="en-US" b="0" i="1" dirty="0" smtClean="0">
                                              <a:latin typeface="Cambria Math" panose="02040503050406030204" pitchFamily="18" charset="0"/>
                                            </a:rPr>
                                            <m:t>𝑔</m:t>
                                          </m:r>
                                        </m:e>
                                        <m:sub>
                                          <m:r>
                                            <m:rPr>
                                              <m:brk m:alnAt="23"/>
                                            </m:rPr>
                                            <a:rPr lang="en-US" b="0" i="1" dirty="0" smtClean="0">
                                              <a:latin typeface="Cambria Math" panose="02040503050406030204" pitchFamily="18" charset="0"/>
                                            </a:rPr>
                                            <m:t>2</m:t>
                                          </m:r>
                                        </m:sub>
                                      </m:sSub>
                                    </m:e>
                                  </m:d>
                                </m:e>
                              </m:d>
                            </m:e>
                          </m:d>
                        </m:sub>
                        <m:sup>
                          <m:r>
                            <m:rPr>
                              <m:sty m:val="p"/>
                            </m:rPr>
                            <a:rPr lang="en-US" b="0" i="0" dirty="0" smtClean="0">
                              <a:latin typeface="Cambria Math" panose="02040503050406030204" pitchFamily="18" charset="0"/>
                            </a:rPr>
                            <m:t>min</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ℓ</m:t>
                              </m:r>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r>
                                    <m:rPr>
                                      <m:sty m:val="p"/>
                                      <m:brk m:alnAt="23"/>
                                    </m:rPr>
                                    <a:rPr lang="en-US" dirty="0">
                                      <a:latin typeface="Cambria Math" panose="02040503050406030204" pitchFamily="18" charset="0"/>
                                    </a:rPr>
                                    <m:t>v</m:t>
                                  </m:r>
                                  <m:r>
                                    <m:rPr>
                                      <m:sty m:val="p"/>
                                    </m:rPr>
                                    <a:rPr lang="en-US" dirty="0">
                                      <a:latin typeface="Cambria Math" panose="02040503050406030204" pitchFamily="18" charset="0"/>
                                    </a:rPr>
                                    <m:t>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m:rPr>
                                              <m:brk m:alnAt="23"/>
                                            </m:rPr>
                                            <a:rPr lang="en-US" i="1" dirty="0">
                                              <a:latin typeface="Cambria Math" panose="02040503050406030204" pitchFamily="18" charset="0"/>
                                            </a:rPr>
                                            <m:t>𝑔</m:t>
                                          </m:r>
                                        </m:e>
                                        <m:sub>
                                          <m:r>
                                            <a:rPr lang="en-US" b="0" i="1" dirty="0" smtClean="0">
                                              <a:latin typeface="Cambria Math" panose="02040503050406030204" pitchFamily="18" charset="0"/>
                                            </a:rPr>
                                            <m:t>1</m:t>
                                          </m:r>
                                        </m:sub>
                                      </m:sSub>
                                    </m:e>
                                  </m:d>
                                </m:e>
                              </m:d>
                            </m:e>
                          </m:d>
                        </m:sup>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𝛼</m:t>
                              </m:r>
                            </m:e>
                            <m:sub>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1</m:t>
                                  </m:r>
                                </m:sub>
                              </m:sSub>
                            </m:sub>
                            <m:sup>
                              <m:r>
                                <a:rPr lang="en-US" b="0" i="1" dirty="0" smtClean="0">
                                  <a:latin typeface="Cambria Math" panose="02040503050406030204" pitchFamily="18" charset="0"/>
                                </a:rPr>
                                <m:t>𝑖</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𝛼</m:t>
                              </m:r>
                            </m:e>
                            <m:sub>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2</m:t>
                                  </m:r>
                                </m:sub>
                              </m:sSub>
                            </m:sub>
                            <m:sup>
                              <m:r>
                                <a:rPr lang="en-US" i="1" dirty="0">
                                  <a:latin typeface="Cambria Math" panose="02040503050406030204" pitchFamily="18" charset="0"/>
                                </a:rPr>
                                <m:t>ℓ</m:t>
                              </m:r>
                              <m:r>
                                <a:rPr lang="en-US" i="1" dirty="0">
                                  <a:latin typeface="Cambria Math" panose="02040503050406030204" pitchFamily="18" charset="0"/>
                                </a:rPr>
                                <m:t>−</m:t>
                              </m:r>
                              <m:r>
                                <a:rPr lang="en-US" i="1" dirty="0">
                                  <a:latin typeface="Cambria Math" panose="02040503050406030204" pitchFamily="18" charset="0"/>
                                </a:rPr>
                                <m:t>𝑖</m:t>
                              </m:r>
                            </m:sup>
                          </m:sSubSup>
                        </m:e>
                      </m:nary>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he-IL">
                    <a:noFill/>
                  </a:rPr>
                  <a:t> </a:t>
                </a:r>
              </a:p>
            </p:txBody>
          </p:sp>
        </mc:Fallback>
      </mc:AlternateContent>
      <p:grpSp>
        <p:nvGrpSpPr>
          <p:cNvPr id="10" name="Group 9"/>
          <p:cNvGrpSpPr/>
          <p:nvPr/>
        </p:nvGrpSpPr>
        <p:grpSpPr>
          <a:xfrm>
            <a:off x="5359172" y="5601495"/>
            <a:ext cx="3549695" cy="1281272"/>
            <a:chOff x="5312364" y="5296695"/>
            <a:chExt cx="3549695" cy="1281272"/>
          </a:xfrm>
        </p:grpSpPr>
        <p:sp>
          <p:nvSpPr>
            <p:cNvPr id="8" name="Right Brace 7"/>
            <p:cNvSpPr/>
            <p:nvPr/>
          </p:nvSpPr>
          <p:spPr>
            <a:xfrm rot="5400000">
              <a:off x="6839009" y="3958650"/>
              <a:ext cx="250666" cy="2926755"/>
            </a:xfrm>
            <a:prstGeom prst="rightBrace">
              <a:avLst>
                <a:gd name="adj1" fmla="val 27083"/>
                <a:gd name="adj2" fmla="val 50000"/>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TextBox 8"/>
                <p:cNvSpPr txBox="1"/>
                <p:nvPr/>
              </p:nvSpPr>
              <p:spPr>
                <a:xfrm>
                  <a:off x="5312364" y="5654637"/>
                  <a:ext cx="3549695" cy="923330"/>
                </a:xfrm>
                <a:prstGeom prst="rect">
                  <a:avLst/>
                </a:prstGeom>
                <a:noFill/>
              </p:spPr>
              <p:txBody>
                <a:bodyPr wrap="square" rtlCol="1">
                  <a:spAutoFit/>
                </a:bodyPr>
                <a:lstStyle/>
                <a:p>
                  <a:r>
                    <a:rPr lang="en-US" dirty="0" smtClean="0"/>
                    <a:t>Sum the combinations of satisfying assignments whose sizes sum up to </a:t>
                  </a:r>
                  <a14:m>
                    <m:oMath xmlns:m="http://schemas.openxmlformats.org/officeDocument/2006/math">
                      <m:r>
                        <a:rPr lang="en-US" i="1" dirty="0">
                          <a:latin typeface="Cambria Math" panose="02040503050406030204" pitchFamily="18" charset="0"/>
                        </a:rPr>
                        <m:t>ℓ</m:t>
                      </m:r>
                    </m:oMath>
                  </a14:m>
                  <a:endParaRPr lang="he-IL" dirty="0"/>
                </a:p>
              </p:txBody>
            </p:sp>
          </mc:Choice>
          <mc:Fallback xmlns="">
            <p:sp>
              <p:nvSpPr>
                <p:cNvPr id="9" name="TextBox 8"/>
                <p:cNvSpPr txBox="1">
                  <a:spLocks noRot="1" noChangeAspect="1" noMove="1" noResize="1" noEditPoints="1" noAdjustHandles="1" noChangeArrowheads="1" noChangeShapeType="1" noTextEdit="1"/>
                </p:cNvSpPr>
                <p:nvPr/>
              </p:nvSpPr>
              <p:spPr>
                <a:xfrm>
                  <a:off x="5312364" y="5654637"/>
                  <a:ext cx="3549695" cy="923330"/>
                </a:xfrm>
                <a:prstGeom prst="rect">
                  <a:avLst/>
                </a:prstGeom>
                <a:blipFill>
                  <a:blip r:embed="rId3"/>
                  <a:stretch>
                    <a:fillRect l="-1375" t="-3974" r="-5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rot="1097278">
                <a:off x="8259957" y="4331666"/>
                <a:ext cx="3680583" cy="400110"/>
              </a:xfrm>
              <a:prstGeom prst="rect">
                <a:avLst/>
              </a:prstGeom>
              <a:ln w="22225">
                <a:solidFill>
                  <a:schemeClr val="tx1"/>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a:buClr>
                    <a:schemeClr val="tx1"/>
                  </a:buClr>
                </a:pPr>
                <a:r>
                  <a:rPr lang="en-US" sz="2000" dirty="0" smtClean="0"/>
                  <a:t>Recall, </a:t>
                </a:r>
                <a14:m>
                  <m:oMath xmlns:m="http://schemas.openxmlformats.org/officeDocument/2006/math">
                    <m:r>
                      <m:rPr>
                        <m:sty m:val="p"/>
                      </m:rPr>
                      <a:rPr lang="en-US" sz="2000" dirty="0">
                        <a:latin typeface="Cambria Math" panose="02040503050406030204" pitchFamily="18" charset="0"/>
                      </a:rPr>
                      <m:t>vars</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i="1" dirty="0">
                                <a:latin typeface="Cambria Math" panose="02040503050406030204" pitchFamily="18" charset="0"/>
                              </a:rPr>
                              <m:t>1</m:t>
                            </m:r>
                          </m:sub>
                        </m:sSub>
                      </m:e>
                    </m:d>
                    <m:r>
                      <a:rPr lang="en-US" sz="2000" b="0" i="1" dirty="0" smtClean="0">
                        <a:latin typeface="Cambria Math" panose="02040503050406030204" pitchFamily="18" charset="0"/>
                      </a:rPr>
                      <m:t>∩</m:t>
                    </m:r>
                    <m:r>
                      <m:rPr>
                        <m:sty m:val="p"/>
                      </m:rPr>
                      <a:rPr lang="en-US" sz="2000" dirty="0">
                        <a:latin typeface="Cambria Math" panose="02040503050406030204" pitchFamily="18" charset="0"/>
                      </a:rPr>
                      <m:t>vars</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r>
                      <a:rPr lang="en-US" sz="2000" b="0" i="1" dirty="0" smtClean="0">
                        <a:latin typeface="Cambria Math" panose="02040503050406030204" pitchFamily="18" charset="0"/>
                      </a:rPr>
                      <m:t>∅</m:t>
                    </m:r>
                  </m:oMath>
                </a14:m>
                <a:endParaRPr lang="en-US" sz="20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rot="1097278">
                <a:off x="8259957" y="4331666"/>
                <a:ext cx="3680583" cy="400110"/>
              </a:xfrm>
              <a:prstGeom prst="rect">
                <a:avLst/>
              </a:prstGeom>
              <a:blipFill>
                <a:blip r:embed="rId4"/>
                <a:stretch>
                  <a:fillRect l="-2000" t="-2335"/>
                </a:stretch>
              </a:blipFill>
              <a:ln w="22225">
                <a:solidFill>
                  <a:schemeClr val="tx1"/>
                </a:solidFill>
              </a:ln>
            </p:spPr>
            <p:txBody>
              <a:bodyPr/>
              <a:lstStyle/>
              <a:p>
                <a:r>
                  <a:rPr lang="he-IL">
                    <a:noFill/>
                  </a:rPr>
                  <a:t> </a:t>
                </a:r>
              </a:p>
            </p:txBody>
          </p:sp>
        </mc:Fallback>
      </mc:AlternateContent>
    </p:spTree>
    <p:extLst>
      <p:ext uri="{BB962C8B-B14F-4D97-AF65-F5344CB8AC3E}">
        <p14:creationId xmlns:p14="http://schemas.microsoft.com/office/powerpoint/2010/main" val="1232571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Deterministic </a:t>
                </a:r>
                <a14:m>
                  <m:oMath xmlns:m="http://schemas.openxmlformats.org/officeDocument/2006/math">
                    <m:r>
                      <a:rPr lang="en-US" b="1" i="1" dirty="0"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deterministic </a:t>
                </a:r>
                <a14:m>
                  <m:oMath xmlns:m="http://schemas.openxmlformats.org/officeDocument/2006/math">
                    <m:r>
                      <a:rPr lang="en-US" b="0" i="1" dirty="0">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r>
                  <a:rPr lang="en-US" dirty="0" smtClean="0"/>
                  <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he-IL">
                    <a:noFill/>
                  </a:rPr>
                  <a:t> </a:t>
                </a:r>
              </a:p>
            </p:txBody>
          </p:sp>
        </mc:Fallback>
      </mc:AlternateContent>
    </p:spTree>
    <p:extLst>
      <p:ext uri="{BB962C8B-B14F-4D97-AF65-F5344CB8AC3E}">
        <p14:creationId xmlns:p14="http://schemas.microsoft.com/office/powerpoint/2010/main" val="3778683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Deterministic </a:t>
                </a:r>
                <a14:m>
                  <m:oMath xmlns:m="http://schemas.openxmlformats.org/officeDocument/2006/math">
                    <m:r>
                      <a:rPr lang="en-US" b="1" i="1" dirty="0"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deterministic </a:t>
                </a:r>
                <a14:m>
                  <m:oMath xmlns:m="http://schemas.openxmlformats.org/officeDocument/2006/math">
                    <m:r>
                      <a:rPr lang="en-US" b="0" i="1" dirty="0">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r>
                  <a:rPr lang="en-US" dirty="0" smtClean="0"/>
                  <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smtClean="0"/>
                  <a:t>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vars</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2</m:t>
                            </m:r>
                          </m:sub>
                        </m:sSub>
                      </m:e>
                    </m:d>
                  </m:oMath>
                </a14:m>
                <a:r>
                  <a:rPr lang="en-US" dirty="0" smtClean="0"/>
                  <a:t/>
                </a:r>
                <a:br>
                  <a:rPr lang="en-US" dirty="0" smtClean="0"/>
                </a:br>
                <a:r>
                  <a:rPr lang="en-US" dirty="0"/>
                  <a:t/>
                </a:r>
                <a:br>
                  <a:rPr lang="en-US" dirty="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he-IL">
                    <a:noFill/>
                  </a:rPr>
                  <a:t> </a:t>
                </a:r>
              </a:p>
            </p:txBody>
          </p:sp>
        </mc:Fallback>
      </mc:AlternateContent>
    </p:spTree>
    <p:extLst>
      <p:ext uri="{BB962C8B-B14F-4D97-AF65-F5344CB8AC3E}">
        <p14:creationId xmlns:p14="http://schemas.microsoft.com/office/powerpoint/2010/main" val="88449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Deterministic </a:t>
                </a:r>
                <a14:m>
                  <m:oMath xmlns:m="http://schemas.openxmlformats.org/officeDocument/2006/math">
                    <m:r>
                      <a:rPr lang="en-US" b="1" i="1" dirty="0"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deterministic </a:t>
                </a:r>
                <a14:m>
                  <m:oMath xmlns:m="http://schemas.openxmlformats.org/officeDocument/2006/math">
                    <m:r>
                      <a:rPr lang="en-US" b="0" i="1" dirty="0">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r>
                  <a:rPr lang="en-US" dirty="0" smtClean="0"/>
                  <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smtClean="0"/>
                  <a:t>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vars</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2</m:t>
                            </m:r>
                          </m:sub>
                        </m:sSub>
                      </m:e>
                    </m:d>
                  </m:oMath>
                </a14:m>
                <a:r>
                  <a:rPr lang="en-US" dirty="0" smtClean="0"/>
                  <a:t/>
                </a:r>
                <a:br>
                  <a:rPr lang="en-US" dirty="0" smtClean="0"/>
                </a:br>
                <a:r>
                  <a:rPr lang="en-US" dirty="0"/>
                  <a:t/>
                </a:r>
                <a:br>
                  <a:rPr lang="en-US" dirty="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rot="1097278">
                <a:off x="8822718" y="3160133"/>
                <a:ext cx="3411088" cy="707886"/>
              </a:xfrm>
              <a:prstGeom prst="rect">
                <a:avLst/>
              </a:prstGeom>
              <a:ln w="22225">
                <a:solidFill>
                  <a:schemeClr val="tx1"/>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a:buClr>
                    <a:schemeClr val="tx1"/>
                  </a:buClr>
                </a:pPr>
                <a:r>
                  <a:rPr lang="en-US" sz="2000" dirty="0" smtClean="0"/>
                  <a:t>Recall, no assignment satisfies both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i="1" dirty="0">
                            <a:latin typeface="Cambria Math" panose="02040503050406030204" pitchFamily="18" charset="0"/>
                          </a:rPr>
                          <m:t>1</m:t>
                        </m:r>
                      </m:sub>
                    </m:sSub>
                  </m:oMath>
                </a14:m>
                <a:r>
                  <a:rPr lang="en-US" sz="2000" dirty="0" smtClean="0"/>
                  <a:t> and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b="0" i="1" dirty="0" smtClean="0">
                            <a:latin typeface="Cambria Math" panose="02040503050406030204" pitchFamily="18" charset="0"/>
                          </a:rPr>
                          <m:t>2</m:t>
                        </m:r>
                      </m:sub>
                    </m:sSub>
                  </m:oMath>
                </a14:m>
                <a:endParaRPr lang="en-US" sz="20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rot="1097278">
                <a:off x="8822718" y="3160133"/>
                <a:ext cx="3411088" cy="707886"/>
              </a:xfrm>
              <a:prstGeom prst="rect">
                <a:avLst/>
              </a:prstGeom>
              <a:blipFill>
                <a:blip r:embed="rId3"/>
                <a:stretch>
                  <a:fillRect l="-2091" t="-2062"/>
                </a:stretch>
              </a:blipFill>
              <a:ln w="222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84805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Deterministic </a:t>
                </a:r>
                <a14:m>
                  <m:oMath xmlns:m="http://schemas.openxmlformats.org/officeDocument/2006/math">
                    <m:r>
                      <a:rPr lang="en-US" b="1" i="1" dirty="0" smtClean="0">
                        <a:latin typeface="Cambria Math" panose="02040503050406030204" pitchFamily="18" charset="0"/>
                      </a:rPr>
                      <m:t>∨</m:t>
                    </m:r>
                  </m:oMath>
                </a14:m>
                <a:r>
                  <a:rPr lang="en-US" b="1" dirty="0" smtClean="0"/>
                  <a:t> gate.</a:t>
                </a:r>
                <a:r>
                  <a:rPr lang="en-US" dirty="0"/>
                  <a:t> </a:t>
                </a:r>
                <a:r>
                  <a:rPr lang="en-US" dirty="0" smtClean="0"/>
                  <a:t/>
                </a:r>
                <a:br>
                  <a:rPr lang="en-US" dirty="0" smtClean="0"/>
                </a:br>
                <a:r>
                  <a:rPr lang="en-US" dirty="0" smtClean="0"/>
                  <a:t>If </a:t>
                </a:r>
                <a14:m>
                  <m:oMath xmlns:m="http://schemas.openxmlformats.org/officeDocument/2006/math">
                    <m:r>
                      <a:rPr lang="en-US" i="1" dirty="0" smtClean="0">
                        <a:latin typeface="Cambria Math" panose="02040503050406030204" pitchFamily="18" charset="0"/>
                      </a:rPr>
                      <m:t>𝑔</m:t>
                    </m:r>
                  </m:oMath>
                </a14:m>
                <a:r>
                  <a:rPr lang="en-US" dirty="0" smtClean="0"/>
                  <a:t> </a:t>
                </a:r>
                <a:r>
                  <a:rPr lang="en-US" dirty="0"/>
                  <a:t>is a </a:t>
                </a:r>
                <a:r>
                  <a:rPr lang="en-US" dirty="0" smtClean="0"/>
                  <a:t>deterministic </a:t>
                </a:r>
                <a14:m>
                  <m:oMath xmlns:m="http://schemas.openxmlformats.org/officeDocument/2006/math">
                    <m:r>
                      <a:rPr lang="en-US" b="0" i="1" dirty="0">
                        <a:latin typeface="Cambria Math" panose="02040503050406030204" pitchFamily="18" charset="0"/>
                      </a:rPr>
                      <m:t>∨</m:t>
                    </m:r>
                  </m:oMath>
                </a14:m>
                <a:r>
                  <a:rPr lang="en-US" dirty="0"/>
                  <a:t> gate</a:t>
                </a:r>
                <a:r>
                  <a:rPr lang="en-US" b="1" dirty="0"/>
                  <a:t> </a:t>
                </a:r>
                <a:r>
                  <a:rPr lang="en-US" dirty="0" smtClean="0"/>
                  <a:t>with inputs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oMath>
                </a14:m>
                <a:r>
                  <a:rPr lang="en-US" dirty="0" smtClean="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oMath>
                </a14:m>
                <a:r>
                  <a:rPr lang="en-US" dirty="0" smtClean="0"/>
                  <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r>
                            <a:rPr lang="en-US" i="1" dirty="0">
                              <a:latin typeface="Cambria Math" panose="02040503050406030204" pitchFamily="18" charset="0"/>
                            </a:rPr>
                            <m:t>𝑔</m:t>
                          </m:r>
                        </m:e>
                      </m:d>
                      <m:r>
                        <a:rPr lang="en-US" i="1" dirty="0">
                          <a:latin typeface="Cambria Math" panose="02040503050406030204" pitchFamily="18" charset="0"/>
                        </a:rPr>
                        <m:t> =</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m:rPr>
                          <m:sty m:val="p"/>
                        </m:rPr>
                        <a:rPr lang="en-US" dirty="0">
                          <a:latin typeface="Cambria Math" panose="02040503050406030204" pitchFamily="18" charset="0"/>
                        </a:rPr>
                        <m:t>vars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e>
                      </m:d>
                    </m:oMath>
                  </m:oMathPara>
                </a14:m>
                <a:endParaRPr lang="en-US" dirty="0" smtClean="0"/>
              </a:p>
              <a:p>
                <a:pPr marL="0" indent="0">
                  <a:buNone/>
                </a:pPr>
                <a:r>
                  <a:rPr lang="en-US" dirty="0" smtClean="0"/>
                  <a:t/>
                </a:r>
                <a:br>
                  <a:rPr lang="en-US" dirty="0" smtClean="0"/>
                </a:br>
                <a:r>
                  <a:rPr lang="en-US" dirty="0" smtClean="0"/>
                  <a:t>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vars</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1</m:t>
                            </m:r>
                          </m:sub>
                        </m:sSub>
                      </m:e>
                    </m:d>
                    <m:r>
                      <a:rPr lang="en-US" i="1">
                        <a:latin typeface="Cambria Math" panose="02040503050406030204" pitchFamily="18" charset="0"/>
                      </a:rPr>
                      <m:t>∖</m:t>
                    </m:r>
                    <m:r>
                      <m:rPr>
                        <m:sty m:val="p"/>
                      </m:rPr>
                      <a:rPr lang="en-US">
                        <a:latin typeface="Cambria Math" panose="02040503050406030204" pitchFamily="18" charset="0"/>
                      </a:rPr>
                      <m:t>vars</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2</m:t>
                            </m:r>
                          </m:sub>
                        </m:sSub>
                      </m:e>
                    </m:d>
                  </m:oMath>
                </a14:m>
                <a:r>
                  <a:rPr lang="en-US" dirty="0" smtClean="0"/>
                  <a:t/>
                </a:r>
                <a:br>
                  <a:rPr lang="en-US" dirty="0" smtClean="0"/>
                </a:br>
                <a:r>
                  <a:rPr lang="en-US" dirty="0"/>
                  <a:t/>
                </a:r>
                <a:br>
                  <a:rPr lang="en-US" dirty="0"/>
                </a:b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𝛼</m:t>
                          </m:r>
                        </m:e>
                        <m:sub>
                          <m:r>
                            <a:rPr lang="en-US" b="0" i="1" dirty="0" smtClean="0">
                              <a:latin typeface="Cambria Math" panose="02040503050406030204" pitchFamily="18" charset="0"/>
                            </a:rPr>
                            <m:t>𝑔</m:t>
                          </m:r>
                        </m:sub>
                        <m:sup>
                          <m:r>
                            <a:rPr lang="en-US" b="0" i="1" dirty="0" smtClean="0">
                              <a:latin typeface="Cambria Math" panose="02040503050406030204" pitchFamily="18" charset="0"/>
                            </a:rPr>
                            <m:t>ℓ</m:t>
                          </m:r>
                        </m:sup>
                      </m:sSubSup>
                      <m:r>
                        <a:rPr lang="en-US" b="0" i="1" dirty="0"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m:t>
                          </m:r>
                          <m:r>
                            <m:rPr>
                              <m:sty m:val="p"/>
                              <m:brk m:alnAt="23"/>
                            </m:rPr>
                            <a:rPr lang="en-US" dirty="0">
                              <a:latin typeface="Cambria Math" panose="02040503050406030204" pitchFamily="18" charset="0"/>
                            </a:rPr>
                            <m:t>m</m:t>
                          </m:r>
                          <m:r>
                            <m:rPr>
                              <m:sty m:val="p"/>
                            </m:rPr>
                            <a:rPr lang="en-US" dirty="0">
                              <a:latin typeface="Cambria Math" panose="02040503050406030204" pitchFamily="18" charset="0"/>
                            </a:rPr>
                            <m:t>ax</m:t>
                          </m:r>
                          <m:d>
                            <m:dPr>
                              <m:ctrlPr>
                                <a:rPr lang="en-US" i="1" dirty="0">
                                  <a:latin typeface="Cambria Math" panose="02040503050406030204" pitchFamily="18" charset="0"/>
                                </a:rPr>
                              </m:ctrlPr>
                            </m:dPr>
                            <m:e>
                              <m:r>
                                <a:rPr lang="en-US" i="1" dirty="0">
                                  <a:latin typeface="Cambria Math" panose="02040503050406030204" pitchFamily="18" charset="0"/>
                                </a:rPr>
                                <m:t>0</m:t>
                              </m:r>
                              <m:r>
                                <a:rPr lang="en-US" i="1" dirty="0">
                                  <a:latin typeface="Cambria Math" panose="02040503050406030204" pitchFamily="18" charset="0"/>
                                </a:rPr>
                                <m:t>,</m:t>
                              </m:r>
                              <m:r>
                                <m:rPr>
                                  <m:brk m:alnAt="23"/>
                                </m:rPr>
                                <a:rPr lang="en-US" i="1" dirty="0">
                                  <a:latin typeface="Cambria Math" panose="02040503050406030204" pitchFamily="18" charset="0"/>
                                </a:rPr>
                                <m:t>ℓ</m:t>
                              </m:r>
                              <m:r>
                                <m:rPr>
                                  <m:brk m:alnAt="23"/>
                                </m:rP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e>
                              </m:d>
                            </m:e>
                          </m:d>
                        </m:sub>
                        <m:sup>
                          <m:r>
                            <m:rPr>
                              <m:sty m:val="p"/>
                            </m:rPr>
                            <a:rPr lang="en-US" dirty="0">
                              <a:latin typeface="Cambria Math" panose="02040503050406030204" pitchFamily="18" charset="0"/>
                            </a:rPr>
                            <m:t>min</m:t>
                          </m:r>
                          <m:d>
                            <m:dPr>
                              <m:ctrlPr>
                                <a:rPr lang="en-US" i="1" dirty="0">
                                  <a:latin typeface="Cambria Math" panose="02040503050406030204" pitchFamily="18" charset="0"/>
                                </a:rPr>
                              </m:ctrlPr>
                            </m:dPr>
                            <m:e>
                              <m:r>
                                <a:rPr lang="en-US" i="1" dirty="0">
                                  <a:latin typeface="Cambria Math" panose="02040503050406030204" pitchFamily="18" charset="0"/>
                                </a:rPr>
                                <m:t>ℓ</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m:rPr>
                                      <m:sty m:val="p"/>
                                      <m:brk m:alnAt="23"/>
                                    </m:rPr>
                                    <a:rPr lang="en-US" dirty="0">
                                      <a:latin typeface="Cambria Math" panose="02040503050406030204" pitchFamily="18" charset="0"/>
                                    </a:rPr>
                                    <m:t>v</m:t>
                                  </m:r>
                                  <m:r>
                                    <m:rPr>
                                      <m:sty m:val="p"/>
                                    </m:rPr>
                                    <a:rPr lang="en-US" dirty="0">
                                      <a:latin typeface="Cambria Math" panose="02040503050406030204" pitchFamily="18" charset="0"/>
                                    </a:rPr>
                                    <m:t>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m:rPr>
                                              <m:brk m:alnAt="23"/>
                                            </m:rPr>
                                            <a:rPr lang="en-US" i="1" dirty="0">
                                              <a:latin typeface="Cambria Math" panose="02040503050406030204" pitchFamily="18" charset="0"/>
                                            </a:rPr>
                                            <m:t>𝑔</m:t>
                                          </m:r>
                                        </m:e>
                                        <m:sub>
                                          <m:r>
                                            <a:rPr lang="en-US" i="1" dirty="0">
                                              <a:latin typeface="Cambria Math" panose="02040503050406030204" pitchFamily="18" charset="0"/>
                                            </a:rPr>
                                            <m:t>1</m:t>
                                          </m:r>
                                        </m:sub>
                                      </m:sSub>
                                    </m:e>
                                  </m:d>
                                </m:e>
                              </m:d>
                            </m:e>
                          </m:d>
                        </m:sup>
                        <m:e>
                          <m:sSubSup>
                            <m:sSubSupPr>
                              <m:ctrlPr>
                                <a:rPr lang="en-US" i="1" dirty="0">
                                  <a:latin typeface="Cambria Math" panose="02040503050406030204" pitchFamily="18" charset="0"/>
                                </a:rPr>
                              </m:ctrlPr>
                            </m:sSubSupPr>
                            <m:e>
                              <m:r>
                                <a:rPr lang="en-US" i="1" dirty="0">
                                  <a:latin typeface="Cambria Math" panose="02040503050406030204" pitchFamily="18" charset="0"/>
                                </a:rPr>
                                <m:t>𝛼</m:t>
                              </m:r>
                            </m:e>
                            <m:sub>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i="1" dirty="0">
                                      <a:latin typeface="Cambria Math" panose="02040503050406030204" pitchFamily="18" charset="0"/>
                                    </a:rPr>
                                    <m:t>1</m:t>
                                  </m:r>
                                </m:sub>
                              </m:sSub>
                            </m:sub>
                            <m:sup>
                              <m:r>
                                <a:rPr lang="en-US" i="1" dirty="0">
                                  <a:latin typeface="Cambria Math" panose="02040503050406030204" pitchFamily="18" charset="0"/>
                                </a:rPr>
                                <m:t>𝑖</m:t>
                              </m:r>
                            </m:sup>
                          </m:sSubSup>
                          <m:r>
                            <a:rPr lang="en-US" i="1" dirty="0">
                              <a:latin typeface="Cambria Math" panose="02040503050406030204" pitchFamily="18" charset="0"/>
                            </a:rPr>
                            <m:t>⋅</m:t>
                          </m:r>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e>
                                  </m:d>
                                </m:num>
                                <m:den>
                                  <m:r>
                                    <a:rPr lang="en-US" b="0" i="1" dirty="0" smtClean="0">
                                      <a:latin typeface="Cambria Math" panose="02040503050406030204" pitchFamily="18" charset="0"/>
                                    </a:rPr>
                                    <m:t>ℓ</m:t>
                                  </m:r>
                                  <m:r>
                                    <a:rPr lang="en-US" b="0" i="1" dirty="0" smtClean="0">
                                      <a:latin typeface="Cambria Math" panose="02040503050406030204" pitchFamily="18" charset="0"/>
                                    </a:rPr>
                                    <m:t>−</m:t>
                                  </m:r>
                                  <m:r>
                                    <a:rPr lang="en-US" b="0" i="1" dirty="0" smtClean="0">
                                      <a:latin typeface="Cambria Math" panose="02040503050406030204" pitchFamily="18" charset="0"/>
                                    </a:rPr>
                                    <m:t>𝑖</m:t>
                                  </m:r>
                                </m:den>
                              </m:f>
                            </m:e>
                          </m:d>
                        </m:e>
                      </m:nary>
                      <m:r>
                        <a:rPr lang="en-US" b="0" i="1" dirty="0"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m:t>
                          </m:r>
                          <m:r>
                            <m:rPr>
                              <m:sty m:val="p"/>
                              <m:brk m:alnAt="23"/>
                            </m:rPr>
                            <a:rPr lang="en-US" dirty="0">
                              <a:latin typeface="Cambria Math" panose="02040503050406030204" pitchFamily="18" charset="0"/>
                            </a:rPr>
                            <m:t>m</m:t>
                          </m:r>
                          <m:r>
                            <m:rPr>
                              <m:sty m:val="p"/>
                            </m:rPr>
                            <a:rPr lang="en-US" dirty="0">
                              <a:latin typeface="Cambria Math" panose="02040503050406030204" pitchFamily="18" charset="0"/>
                            </a:rPr>
                            <m:t>ax</m:t>
                          </m:r>
                          <m:d>
                            <m:dPr>
                              <m:ctrlPr>
                                <a:rPr lang="en-US" i="1" dirty="0">
                                  <a:latin typeface="Cambria Math" panose="02040503050406030204" pitchFamily="18" charset="0"/>
                                </a:rPr>
                              </m:ctrlPr>
                            </m:dPr>
                            <m:e>
                              <m:r>
                                <a:rPr lang="en-US" i="1" dirty="0">
                                  <a:latin typeface="Cambria Math" panose="02040503050406030204" pitchFamily="18" charset="0"/>
                                </a:rPr>
                                <m:t>0</m:t>
                              </m:r>
                              <m:r>
                                <a:rPr lang="en-US" i="1" dirty="0">
                                  <a:latin typeface="Cambria Math" panose="02040503050406030204" pitchFamily="18" charset="0"/>
                                </a:rPr>
                                <m:t>,</m:t>
                              </m:r>
                              <m:r>
                                <m:rPr>
                                  <m:brk m:alnAt="23"/>
                                </m:rPr>
                                <a:rPr lang="en-US" i="1" dirty="0">
                                  <a:latin typeface="Cambria Math" panose="02040503050406030204" pitchFamily="18" charset="0"/>
                                </a:rPr>
                                <m:t>ℓ</m:t>
                              </m:r>
                              <m:r>
                                <m:rPr>
                                  <m:brk m:alnAt="23"/>
                                </m:rP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e>
                              </m:d>
                            </m:e>
                          </m:d>
                        </m:sub>
                        <m:sup>
                          <m:r>
                            <m:rPr>
                              <m:sty m:val="p"/>
                            </m:rPr>
                            <a:rPr lang="en-US" dirty="0">
                              <a:latin typeface="Cambria Math" panose="02040503050406030204" pitchFamily="18" charset="0"/>
                            </a:rPr>
                            <m:t>min</m:t>
                          </m:r>
                          <m:d>
                            <m:dPr>
                              <m:ctrlPr>
                                <a:rPr lang="en-US" i="1" dirty="0">
                                  <a:latin typeface="Cambria Math" panose="02040503050406030204" pitchFamily="18" charset="0"/>
                                </a:rPr>
                              </m:ctrlPr>
                            </m:dPr>
                            <m:e>
                              <m:r>
                                <a:rPr lang="en-US" i="1" dirty="0">
                                  <a:latin typeface="Cambria Math" panose="02040503050406030204" pitchFamily="18" charset="0"/>
                                </a:rPr>
                                <m:t>ℓ</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m:rPr>
                                      <m:sty m:val="p"/>
                                      <m:brk m:alnAt="23"/>
                                    </m:rPr>
                                    <a:rPr lang="en-US" dirty="0">
                                      <a:latin typeface="Cambria Math" panose="02040503050406030204" pitchFamily="18" charset="0"/>
                                    </a:rPr>
                                    <m:t>v</m:t>
                                  </m:r>
                                  <m:r>
                                    <m:rPr>
                                      <m:sty m:val="p"/>
                                    </m:rPr>
                                    <a:rPr lang="en-US" dirty="0">
                                      <a:latin typeface="Cambria Math" panose="02040503050406030204" pitchFamily="18" charset="0"/>
                                    </a:rPr>
                                    <m:t>ars</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m:rPr>
                                              <m:brk m:alnAt="23"/>
                                            </m:rPr>
                                            <a:rPr lang="en-US" i="1" dirty="0">
                                              <a:latin typeface="Cambria Math" panose="02040503050406030204" pitchFamily="18" charset="0"/>
                                            </a:rPr>
                                            <m:t>𝑔</m:t>
                                          </m:r>
                                        </m:e>
                                        <m:sub>
                                          <m:r>
                                            <a:rPr lang="en-US" b="0" i="1" dirty="0" smtClean="0">
                                              <a:latin typeface="Cambria Math" panose="02040503050406030204" pitchFamily="18" charset="0"/>
                                            </a:rPr>
                                            <m:t>2</m:t>
                                          </m:r>
                                        </m:sub>
                                      </m:sSub>
                                    </m:e>
                                  </m:d>
                                </m:e>
                              </m:d>
                            </m:e>
                          </m:d>
                        </m:sup>
                        <m:e>
                          <m:sSubSup>
                            <m:sSubSupPr>
                              <m:ctrlPr>
                                <a:rPr lang="en-US" i="1" dirty="0">
                                  <a:latin typeface="Cambria Math" panose="02040503050406030204" pitchFamily="18" charset="0"/>
                                </a:rPr>
                              </m:ctrlPr>
                            </m:sSubSupPr>
                            <m:e>
                              <m:r>
                                <a:rPr lang="en-US" i="1" dirty="0">
                                  <a:latin typeface="Cambria Math" panose="02040503050406030204" pitchFamily="18" charset="0"/>
                                </a:rPr>
                                <m:t>𝛼</m:t>
                              </m:r>
                            </m:e>
                            <m:sub>
                              <m:sSub>
                                <m:sSubPr>
                                  <m:ctrlPr>
                                    <a:rPr lang="en-US" i="1" dirty="0">
                                      <a:latin typeface="Cambria Math" panose="02040503050406030204" pitchFamily="18" charset="0"/>
                                    </a:rPr>
                                  </m:ctrlPr>
                                </m:sSubPr>
                                <m:e>
                                  <m:r>
                                    <a:rPr lang="en-US" i="1" dirty="0">
                                      <a:latin typeface="Cambria Math" panose="02040503050406030204" pitchFamily="18" charset="0"/>
                                    </a:rPr>
                                    <m:t>𝑔</m:t>
                                  </m:r>
                                </m:e>
                                <m:sub>
                                  <m:r>
                                    <a:rPr lang="en-US" b="0" i="1" dirty="0" smtClean="0">
                                      <a:latin typeface="Cambria Math" panose="02040503050406030204" pitchFamily="18" charset="0"/>
                                    </a:rPr>
                                    <m:t>2</m:t>
                                  </m:r>
                                </m:sub>
                              </m:sSub>
                            </m:sub>
                            <m:sup>
                              <m:r>
                                <a:rPr lang="en-US" i="1" dirty="0">
                                  <a:latin typeface="Cambria Math" panose="02040503050406030204" pitchFamily="18" charset="0"/>
                                </a:rPr>
                                <m:t>𝑖</m:t>
                              </m:r>
                            </m:sup>
                          </m:sSubSup>
                          <m:r>
                            <a:rPr lang="en-US" i="1" dirty="0">
                              <a:latin typeface="Cambria Math" panose="02040503050406030204" pitchFamily="18" charset="0"/>
                            </a:rPr>
                            <m:t>⋅</m:t>
                          </m:r>
                          <m:d>
                            <m:dPr>
                              <m:ctrlPr>
                                <a:rPr lang="en-US" i="1" dirty="0">
                                  <a:latin typeface="Cambria Math" panose="02040503050406030204" pitchFamily="18" charset="0"/>
                                </a:rPr>
                              </m:ctrlPr>
                            </m:dPr>
                            <m:e>
                              <m:f>
                                <m:fPr>
                                  <m:type m:val="noBar"/>
                                  <m:ctrlPr>
                                    <a:rPr lang="en-US" i="1" dirty="0">
                                      <a:latin typeface="Cambria Math" panose="02040503050406030204" pitchFamily="18" charset="0"/>
                                    </a:rPr>
                                  </m:ctrlPr>
                                </m:fPr>
                                <m:num>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e>
                                  </m:d>
                                </m:num>
                                <m:den>
                                  <m:r>
                                    <a:rPr lang="en-US" i="1" dirty="0">
                                      <a:latin typeface="Cambria Math" panose="02040503050406030204" pitchFamily="18" charset="0"/>
                                    </a:rPr>
                                    <m:t>ℓ</m:t>
                                  </m:r>
                                  <m:r>
                                    <a:rPr lang="en-US" i="1" dirty="0">
                                      <a:latin typeface="Cambria Math" panose="02040503050406030204" pitchFamily="18" charset="0"/>
                                    </a:rPr>
                                    <m:t>−</m:t>
                                  </m:r>
                                  <m:r>
                                    <a:rPr lang="en-US" b="0" i="1" dirty="0" smtClean="0">
                                      <a:latin typeface="Cambria Math" panose="02040503050406030204" pitchFamily="18" charset="0"/>
                                    </a:rPr>
                                    <m:t>𝑖</m:t>
                                  </m:r>
                                </m:den>
                              </m:f>
                            </m:e>
                          </m:d>
                        </m:e>
                      </m:nary>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grpSp>
        <p:nvGrpSpPr>
          <p:cNvPr id="8" name="Group 7"/>
          <p:cNvGrpSpPr/>
          <p:nvPr/>
        </p:nvGrpSpPr>
        <p:grpSpPr>
          <a:xfrm>
            <a:off x="2750820" y="5936775"/>
            <a:ext cx="4610100" cy="921225"/>
            <a:chOff x="4960620" y="5296695"/>
            <a:chExt cx="4610100" cy="921225"/>
          </a:xfrm>
        </p:grpSpPr>
        <p:sp>
          <p:nvSpPr>
            <p:cNvPr id="9" name="Right Brace 8"/>
            <p:cNvSpPr/>
            <p:nvPr/>
          </p:nvSpPr>
          <p:spPr>
            <a:xfrm rot="5400000">
              <a:off x="6839009" y="3958650"/>
              <a:ext cx="250666" cy="2926755"/>
            </a:xfrm>
            <a:prstGeom prst="rightBrace">
              <a:avLst>
                <a:gd name="adj1" fmla="val 27083"/>
                <a:gd name="adj2" fmla="val 50000"/>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0" name="TextBox 9"/>
                <p:cNvSpPr txBox="1"/>
                <p:nvPr/>
              </p:nvSpPr>
              <p:spPr>
                <a:xfrm>
                  <a:off x="4960620" y="5571589"/>
                  <a:ext cx="4610100" cy="646331"/>
                </a:xfrm>
                <a:prstGeom prst="rect">
                  <a:avLst/>
                </a:prstGeom>
                <a:noFill/>
              </p:spPr>
              <p:txBody>
                <a:bodyPr wrap="square" rtlCol="1">
                  <a:spAutoFit/>
                </a:bodyPr>
                <a:lstStyle/>
                <a:p>
                  <a:r>
                    <a:rPr lang="en-US" dirty="0" smtClean="0"/>
                    <a:t>Sum the number of assignments satisfying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oMath>
                  </a14:m>
                  <a:r>
                    <a:rPr lang="en-US" dirty="0" smtClean="0"/>
                    <a:t>, and complement it with additional variables</a:t>
                  </a:r>
                  <a:endParaRPr lang="he-IL" dirty="0"/>
                </a:p>
              </p:txBody>
            </p:sp>
          </mc:Choice>
          <mc:Fallback xmlns="">
            <p:sp>
              <p:nvSpPr>
                <p:cNvPr id="10" name="TextBox 9"/>
                <p:cNvSpPr txBox="1">
                  <a:spLocks noRot="1" noChangeAspect="1" noMove="1" noResize="1" noEditPoints="1" noAdjustHandles="1" noChangeArrowheads="1" noChangeShapeType="1" noTextEdit="1"/>
                </p:cNvSpPr>
                <p:nvPr/>
              </p:nvSpPr>
              <p:spPr>
                <a:xfrm>
                  <a:off x="4960620" y="5571589"/>
                  <a:ext cx="4610100" cy="646331"/>
                </a:xfrm>
                <a:prstGeom prst="rect">
                  <a:avLst/>
                </a:prstGeom>
                <a:blipFill>
                  <a:blip r:embed="rId3"/>
                  <a:stretch>
                    <a:fillRect l="-1057" t="-5660" b="-14151"/>
                  </a:stretch>
                </a:blipFill>
              </p:spPr>
              <p:txBody>
                <a:bodyPr/>
                <a:lstStyle/>
                <a:p>
                  <a:r>
                    <a:rPr lang="he-IL">
                      <a:noFill/>
                    </a:rPr>
                    <a:t> </a:t>
                  </a:r>
                </a:p>
              </p:txBody>
            </p:sp>
          </mc:Fallback>
        </mc:AlternateContent>
      </p:grpSp>
      <p:sp>
        <p:nvSpPr>
          <p:cNvPr id="11" name="Right Brace 10"/>
          <p:cNvSpPr/>
          <p:nvPr/>
        </p:nvSpPr>
        <p:spPr>
          <a:xfrm rot="5400000">
            <a:off x="9125009" y="4598730"/>
            <a:ext cx="250666" cy="2926755"/>
          </a:xfrm>
          <a:prstGeom prst="rightBrace">
            <a:avLst>
              <a:gd name="adj1" fmla="val 27083"/>
              <a:gd name="adj2" fmla="val 50000"/>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2" name="TextBox 11"/>
              <p:cNvSpPr txBox="1"/>
              <p:nvPr/>
            </p:nvSpPr>
            <p:spPr>
              <a:xfrm>
                <a:off x="7246620" y="6211669"/>
                <a:ext cx="4610100" cy="646331"/>
              </a:xfrm>
              <a:prstGeom prst="rect">
                <a:avLst/>
              </a:prstGeom>
              <a:noFill/>
            </p:spPr>
            <p:txBody>
              <a:bodyPr wrap="square" rtlCol="1">
                <a:spAutoFit/>
              </a:bodyPr>
              <a:lstStyle/>
              <a:p>
                <a:r>
                  <a:rPr lang="en-US" dirty="0" smtClean="0"/>
                  <a:t>Sum the number of assignments satisfying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oMath>
                </a14:m>
                <a:r>
                  <a:rPr lang="en-US" dirty="0" smtClean="0"/>
                  <a:t>, and complement it with additional variables</a:t>
                </a:r>
                <a:endParaRPr lang="he-IL" dirty="0"/>
              </a:p>
            </p:txBody>
          </p:sp>
        </mc:Choice>
        <mc:Fallback xmlns="">
          <p:sp>
            <p:nvSpPr>
              <p:cNvPr id="12" name="TextBox 11"/>
              <p:cNvSpPr txBox="1">
                <a:spLocks noRot="1" noChangeAspect="1" noMove="1" noResize="1" noEditPoints="1" noAdjustHandles="1" noChangeArrowheads="1" noChangeShapeType="1" noTextEdit="1"/>
              </p:cNvSpPr>
              <p:nvPr/>
            </p:nvSpPr>
            <p:spPr>
              <a:xfrm>
                <a:off x="7246620" y="6211669"/>
                <a:ext cx="4610100" cy="646331"/>
              </a:xfrm>
              <a:prstGeom prst="rect">
                <a:avLst/>
              </a:prstGeom>
              <a:blipFill>
                <a:blip r:embed="rId4"/>
                <a:stretch>
                  <a:fillRect l="-1190" t="-5660" b="-1415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097278">
                <a:off x="8822718" y="3160133"/>
                <a:ext cx="3411088" cy="707886"/>
              </a:xfrm>
              <a:prstGeom prst="rect">
                <a:avLst/>
              </a:prstGeom>
              <a:ln w="22225">
                <a:solidFill>
                  <a:schemeClr val="tx1"/>
                </a:solidFill>
              </a:ln>
            </p:spPr>
            <p:style>
              <a:lnRef idx="1">
                <a:schemeClr val="accent6"/>
              </a:lnRef>
              <a:fillRef idx="2">
                <a:schemeClr val="accent6"/>
              </a:fillRef>
              <a:effectRef idx="1">
                <a:schemeClr val="accent6"/>
              </a:effectRef>
              <a:fontRef idx="minor">
                <a:schemeClr val="dk1"/>
              </a:fontRef>
            </p:style>
            <p:txBody>
              <a:bodyPr wrap="square" rtlCol="1">
                <a:spAutoFit/>
              </a:bodyPr>
              <a:lstStyle/>
              <a:p>
                <a:pPr>
                  <a:buClr>
                    <a:schemeClr val="tx1"/>
                  </a:buClr>
                </a:pPr>
                <a:r>
                  <a:rPr lang="en-US" sz="2000" dirty="0" smtClean="0"/>
                  <a:t>Recall, no assignment satisfies both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i="1" dirty="0">
                            <a:latin typeface="Cambria Math" panose="02040503050406030204" pitchFamily="18" charset="0"/>
                          </a:rPr>
                          <m:t>1</m:t>
                        </m:r>
                      </m:sub>
                    </m:sSub>
                  </m:oMath>
                </a14:m>
                <a:r>
                  <a:rPr lang="en-US" sz="2000" dirty="0" smtClean="0"/>
                  <a:t> and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𝑔</m:t>
                        </m:r>
                      </m:e>
                      <m:sub>
                        <m:r>
                          <a:rPr lang="en-US" sz="2000" b="0" i="1" dirty="0" smtClean="0">
                            <a:latin typeface="Cambria Math" panose="02040503050406030204" pitchFamily="18" charset="0"/>
                          </a:rPr>
                          <m:t>2</m:t>
                        </m:r>
                      </m:sub>
                    </m:sSub>
                  </m:oMath>
                </a14:m>
                <a:endParaRPr lang="en-US" sz="2000" dirty="0" smtClean="0"/>
              </a:p>
            </p:txBody>
          </p:sp>
        </mc:Choice>
        <mc:Fallback xmlns="">
          <p:sp>
            <p:nvSpPr>
              <p:cNvPr id="14" name="TextBox 13"/>
              <p:cNvSpPr txBox="1">
                <a:spLocks noRot="1" noChangeAspect="1" noMove="1" noResize="1" noEditPoints="1" noAdjustHandles="1" noChangeArrowheads="1" noChangeShapeType="1" noTextEdit="1"/>
              </p:cNvSpPr>
              <p:nvPr/>
            </p:nvSpPr>
            <p:spPr>
              <a:xfrm rot="1097278">
                <a:off x="8822718" y="3160133"/>
                <a:ext cx="3411088" cy="707886"/>
              </a:xfrm>
              <a:prstGeom prst="rect">
                <a:avLst/>
              </a:prstGeom>
              <a:blipFill>
                <a:blip r:embed="rId5"/>
                <a:stretch>
                  <a:fillRect l="-2091" t="-2062"/>
                </a:stretch>
              </a:blipFill>
              <a:ln w="222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4766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t>
            </a:r>
            <a:r>
              <a:rPr lang="en-US" dirty="0" smtClean="0"/>
              <a:t>Compilers</a:t>
            </a:r>
            <a:r>
              <a:rPr lang="en-US" dirty="0"/>
              <a:t>				    	</a:t>
            </a:r>
            <a:endParaRPr lang="he-IL" dirty="0"/>
          </a:p>
        </p:txBody>
      </p:sp>
      <p:sp>
        <p:nvSpPr>
          <p:cNvPr id="3" name="Content Placeholder 2"/>
          <p:cNvSpPr>
            <a:spLocks noGrp="1"/>
          </p:cNvSpPr>
          <p:nvPr>
            <p:ph idx="1"/>
          </p:nvPr>
        </p:nvSpPr>
        <p:spPr/>
        <p:txBody>
          <a:bodyPr/>
          <a:lstStyle/>
          <a:p>
            <a:endParaRPr lang="he-IL" dirty="0"/>
          </a:p>
        </p:txBody>
      </p:sp>
      <p:pic>
        <p:nvPicPr>
          <p:cNvPr id="5" name="Picture 4">
            <a:extLst>
              <a:ext uri="{FF2B5EF4-FFF2-40B4-BE49-F238E27FC236}">
                <a16:creationId xmlns:a16="http://schemas.microsoft.com/office/drawing/2014/main" id="{58F017C4-98DA-9819-CFE0-372A10667F6D}"/>
              </a:ext>
            </a:extLst>
          </p:cNvPr>
          <p:cNvPicPr>
            <a:picLocks noChangeAspect="1"/>
          </p:cNvPicPr>
          <p:nvPr/>
        </p:nvPicPr>
        <p:blipFill>
          <a:blip r:embed="rId3"/>
          <a:stretch>
            <a:fillRect/>
          </a:stretch>
        </p:blipFill>
        <p:spPr>
          <a:xfrm>
            <a:off x="838200" y="3148664"/>
            <a:ext cx="4713069" cy="1837224"/>
          </a:xfrm>
          <a:prstGeom prst="rect">
            <a:avLst/>
          </a:prstGeom>
        </p:spPr>
      </p:pic>
      <p:pic>
        <p:nvPicPr>
          <p:cNvPr id="6" name="Picture 5">
            <a:extLst>
              <a:ext uri="{FF2B5EF4-FFF2-40B4-BE49-F238E27FC236}">
                <a16:creationId xmlns:a16="http://schemas.microsoft.com/office/drawing/2014/main" id="{B746F7AA-1335-7042-5D61-0B85EF48CA75}"/>
              </a:ext>
            </a:extLst>
          </p:cNvPr>
          <p:cNvPicPr>
            <a:picLocks noChangeAspect="1"/>
          </p:cNvPicPr>
          <p:nvPr/>
        </p:nvPicPr>
        <p:blipFill>
          <a:blip r:embed="rId4"/>
          <a:stretch>
            <a:fillRect/>
          </a:stretch>
        </p:blipFill>
        <p:spPr>
          <a:xfrm>
            <a:off x="8086561" y="3148664"/>
            <a:ext cx="3267239" cy="2054484"/>
          </a:xfrm>
          <a:prstGeom prst="rect">
            <a:avLst/>
          </a:prstGeom>
        </p:spPr>
      </p:pic>
      <p:sp>
        <p:nvSpPr>
          <p:cNvPr id="7" name="Notched Right Arrow 6">
            <a:extLst>
              <a:ext uri="{FF2B5EF4-FFF2-40B4-BE49-F238E27FC236}">
                <a16:creationId xmlns:a16="http://schemas.microsoft.com/office/drawing/2014/main" id="{5B8BCFA9-7627-216A-FA7A-48FA0EAD92D2}"/>
              </a:ext>
            </a:extLst>
          </p:cNvPr>
          <p:cNvSpPr/>
          <p:nvPr/>
        </p:nvSpPr>
        <p:spPr>
          <a:xfrm>
            <a:off x="5343406" y="3344068"/>
            <a:ext cx="2951018" cy="144641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L" dirty="0"/>
              <a:t>Knowledge compilation</a:t>
            </a:r>
          </a:p>
        </p:txBody>
      </p:sp>
      <p:sp>
        <p:nvSpPr>
          <p:cNvPr id="8" name="TextBox 7">
            <a:extLst>
              <a:ext uri="{FF2B5EF4-FFF2-40B4-BE49-F238E27FC236}">
                <a16:creationId xmlns:a16="http://schemas.microsoft.com/office/drawing/2014/main" id="{A5E0CB8E-597F-D1F8-FEBC-36CC60A0321F}"/>
              </a:ext>
            </a:extLst>
          </p:cNvPr>
          <p:cNvSpPr txBox="1"/>
          <p:nvPr/>
        </p:nvSpPr>
        <p:spPr>
          <a:xfrm>
            <a:off x="8691322" y="2645604"/>
            <a:ext cx="2057715" cy="646331"/>
          </a:xfrm>
          <a:prstGeom prst="rect">
            <a:avLst/>
          </a:prstGeom>
          <a:noFill/>
        </p:spPr>
        <p:txBody>
          <a:bodyPr wrap="square" rtlCol="0">
            <a:spAutoFit/>
          </a:bodyPr>
          <a:lstStyle/>
          <a:p>
            <a:r>
              <a:rPr lang="en-US" dirty="0"/>
              <a:t>Deterministic and Decomposable </a:t>
            </a:r>
            <a:endParaRPr lang="en-IL" dirty="0"/>
          </a:p>
        </p:txBody>
      </p:sp>
      <p:sp>
        <p:nvSpPr>
          <p:cNvPr id="9" name="TextBox 8">
            <a:extLst>
              <a:ext uri="{FF2B5EF4-FFF2-40B4-BE49-F238E27FC236}">
                <a16:creationId xmlns:a16="http://schemas.microsoft.com/office/drawing/2014/main" id="{FC445BDD-D463-237E-85E0-34D582B525A5}"/>
              </a:ext>
            </a:extLst>
          </p:cNvPr>
          <p:cNvSpPr txBox="1"/>
          <p:nvPr/>
        </p:nvSpPr>
        <p:spPr>
          <a:xfrm>
            <a:off x="2068881" y="2779332"/>
            <a:ext cx="1340285" cy="369332"/>
          </a:xfrm>
          <a:prstGeom prst="rect">
            <a:avLst/>
          </a:prstGeom>
          <a:noFill/>
        </p:spPr>
        <p:txBody>
          <a:bodyPr wrap="square" rtlCol="0">
            <a:spAutoFit/>
          </a:bodyPr>
          <a:lstStyle/>
          <a:p>
            <a:r>
              <a:rPr lang="en-IL" dirty="0"/>
              <a:t>DNF</a:t>
            </a:r>
          </a:p>
        </p:txBody>
      </p:sp>
      <p:sp>
        <p:nvSpPr>
          <p:cNvPr id="4" name="TextBox 3"/>
          <p:cNvSpPr txBox="1"/>
          <p:nvPr/>
        </p:nvSpPr>
        <p:spPr>
          <a:xfrm>
            <a:off x="338106" y="5364146"/>
            <a:ext cx="6537388" cy="954107"/>
          </a:xfrm>
          <a:prstGeom prst="rect">
            <a:avLst/>
          </a:prstGeom>
          <a:noFill/>
        </p:spPr>
        <p:txBody>
          <a:bodyPr wrap="square" rtlCol="0">
            <a:spAutoFit/>
          </a:bodyPr>
          <a:lstStyle/>
          <a:p>
            <a:r>
              <a:rPr lang="en-US" sz="2800" dirty="0" smtClean="0">
                <a:solidFill>
                  <a:srgbClr val="FF0000"/>
                </a:solidFill>
              </a:rPr>
              <a:t>Intractable in general, so no guarantees that the compilation succeeds</a:t>
            </a:r>
            <a:endParaRPr lang="en-US" sz="2800" dirty="0">
              <a:solidFill>
                <a:srgbClr val="FF0000"/>
              </a:solidFill>
            </a:endParaRPr>
          </a:p>
        </p:txBody>
      </p:sp>
      <p:sp>
        <p:nvSpPr>
          <p:cNvPr id="10" name="TextBox 9"/>
          <p:cNvSpPr txBox="1"/>
          <p:nvPr/>
        </p:nvSpPr>
        <p:spPr>
          <a:xfrm>
            <a:off x="6334839" y="5378664"/>
            <a:ext cx="5617028" cy="954107"/>
          </a:xfrm>
          <a:prstGeom prst="rect">
            <a:avLst/>
          </a:prstGeom>
          <a:noFill/>
        </p:spPr>
        <p:txBody>
          <a:bodyPr wrap="square" rtlCol="0">
            <a:spAutoFit/>
          </a:bodyPr>
          <a:lstStyle/>
          <a:p>
            <a:r>
              <a:rPr lang="en-US" sz="2800" dirty="0" smtClean="0">
                <a:solidFill>
                  <a:srgbClr val="00B050"/>
                </a:solidFill>
              </a:rPr>
              <a:t>Yet there are excellent compilers out there (we used c2d)</a:t>
            </a:r>
            <a:endParaRPr lang="en-US" sz="2800" dirty="0">
              <a:solidFill>
                <a:srgbClr val="00B050"/>
              </a:solidFill>
            </a:endParaRPr>
          </a:p>
        </p:txBody>
      </p:sp>
    </p:spTree>
    <p:extLst>
      <p:ext uri="{BB962C8B-B14F-4D97-AF65-F5344CB8AC3E}">
        <p14:creationId xmlns:p14="http://schemas.microsoft.com/office/powerpoint/2010/main" val="340101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Computation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Machines may soon rule our lives (to the extent that they do not already..)</a:t>
            </a:r>
          </a:p>
          <a:p>
            <a:endParaRPr lang="en-US" dirty="0" smtClean="0"/>
          </a:p>
          <a:p>
            <a:r>
              <a:rPr lang="en-US" dirty="0" smtClean="0"/>
              <a:t>And their decision-making is just getting more and more opaque</a:t>
            </a:r>
          </a:p>
          <a:p>
            <a:endParaRPr lang="en-US" dirty="0"/>
          </a:p>
          <a:p>
            <a:r>
              <a:rPr lang="en-US" dirty="0" smtClean="0"/>
              <a:t>We need justifications/explanations</a:t>
            </a:r>
          </a:p>
          <a:p>
            <a:pPr lvl="1"/>
            <a:r>
              <a:rPr lang="en-US" dirty="0" smtClean="0"/>
              <a:t>For accountability, to identify biases, for debugging</a:t>
            </a:r>
            <a:r>
              <a:rPr lang="en-IL" dirty="0" smtClean="0"/>
              <a:t>…</a:t>
            </a:r>
            <a:r>
              <a:rPr lang="en-US" dirty="0" smtClean="0"/>
              <a:t> </a:t>
            </a:r>
          </a:p>
          <a:p>
            <a:endParaRPr lang="en-US" dirty="0"/>
          </a:p>
          <a:p>
            <a:r>
              <a:rPr lang="en-US" dirty="0" smtClean="0"/>
              <a:t>Multiple notions of explanations have been proposed, and some are already widely used in industry in the context of ML (Shapley, Counterfactuals)</a:t>
            </a:r>
          </a:p>
          <a:p>
            <a:endParaRPr lang="en-US" dirty="0"/>
          </a:p>
          <a:p>
            <a:r>
              <a:rPr lang="en-US" dirty="0" smtClean="0"/>
              <a:t>Explanations for DB cleaning/query/analysis could (should?) help </a:t>
            </a:r>
          </a:p>
          <a:p>
            <a:pPr marL="0" indent="0">
              <a:buNone/>
            </a:pPr>
            <a:r>
              <a:rPr lang="en-US" dirty="0" smtClean="0"/>
              <a:t> </a:t>
            </a:r>
            <a:endParaRPr lang="en-US" dirty="0"/>
          </a:p>
        </p:txBody>
      </p:sp>
    </p:spTree>
    <p:extLst>
      <p:ext uri="{BB962C8B-B14F-4D97-AF65-F5344CB8AC3E}">
        <p14:creationId xmlns:p14="http://schemas.microsoft.com/office/powerpoint/2010/main" val="1518380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Connection to Probabilistic Databases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Any Boolean query Q induces the problems Shapley(Q), PQE(Q)</a:t>
            </a:r>
          </a:p>
          <a:p>
            <a:pPr lvl="1"/>
            <a:r>
              <a:rPr lang="en-US" dirty="0" smtClean="0"/>
              <a:t>PQE(Q) is Probabilistic Query Evaluation over tuple-independent databases</a:t>
            </a:r>
          </a:p>
          <a:p>
            <a:pPr marL="457200" lvl="1" indent="0">
              <a:buNone/>
            </a:pPr>
            <a:endParaRPr lang="en-US" dirty="0" smtClean="0"/>
          </a:p>
          <a:p>
            <a:r>
              <a:rPr lang="en-US" b="1" dirty="0" smtClean="0"/>
              <a:t>Proposition:</a:t>
            </a:r>
            <a:r>
              <a:rPr lang="en-US" dirty="0" smtClean="0"/>
              <a:t> For any Boolean query Q, if PQE(Q) is tractable then </a:t>
            </a:r>
          </a:p>
          <a:p>
            <a:pPr marL="0" indent="0">
              <a:buNone/>
            </a:pPr>
            <a:r>
              <a:rPr lang="en-US" dirty="0"/>
              <a:t> </a:t>
            </a:r>
            <a:r>
              <a:rPr lang="en-US" dirty="0" smtClean="0"/>
              <a:t>  so is Shapley (Q)</a:t>
            </a:r>
          </a:p>
          <a:p>
            <a:pPr marL="0" indent="0">
              <a:buNone/>
            </a:pPr>
            <a:endParaRPr lang="en-US" dirty="0" smtClean="0"/>
          </a:p>
          <a:p>
            <a:pPr marL="457200" lvl="1" indent="0">
              <a:buNone/>
            </a:pPr>
            <a:r>
              <a:rPr lang="en-US" dirty="0" smtClean="0"/>
              <a:t>Intuitively: We again rewrite the Shapley formula, grouping the terms for all “Slices” of size k, and we need to count for how many such slices f “matters”</a:t>
            </a:r>
          </a:p>
          <a:p>
            <a:pPr marL="457200" lvl="1" indent="0">
              <a:buNone/>
            </a:pPr>
            <a:r>
              <a:rPr lang="en-US" dirty="0" smtClean="0"/>
              <a:t>We can design a tuple-independent database so that this quantity is computable from the query probability using simple </a:t>
            </a:r>
            <a:r>
              <a:rPr lang="en-US" dirty="0" err="1" smtClean="0"/>
              <a:t>arithmetics</a:t>
            </a:r>
            <a:endParaRPr lang="en-US" dirty="0"/>
          </a:p>
        </p:txBody>
      </p:sp>
    </p:spTree>
    <p:extLst>
      <p:ext uri="{BB962C8B-B14F-4D97-AF65-F5344CB8AC3E}">
        <p14:creationId xmlns:p14="http://schemas.microsoft.com/office/powerpoint/2010/main" val="372276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generate provenance C using </a:t>
            </a:r>
            <a:r>
              <a:rPr lang="en-US" dirty="0" err="1" smtClean="0"/>
              <a:t>ProvSQL</a:t>
            </a:r>
            <a:r>
              <a:rPr lang="en-US" dirty="0" smtClean="0"/>
              <a:t> and then wish to feed it to a knowledge compiler to transform it into </a:t>
            </a:r>
            <a:r>
              <a:rPr lang="en-US" dirty="0"/>
              <a:t>a d-D circuit</a:t>
            </a:r>
            <a:r>
              <a:rPr lang="en-US" dirty="0" smtClean="0"/>
              <a:t>.</a:t>
            </a:r>
          </a:p>
          <a:p>
            <a:r>
              <a:rPr lang="en-US" dirty="0" smtClean="0"/>
              <a:t>Technical problem: Knowledge Compilers such as </a:t>
            </a:r>
            <a:r>
              <a:rPr lang="en-US" i="1" dirty="0" smtClean="0"/>
              <a:t>c2d</a:t>
            </a:r>
            <a:r>
              <a:rPr lang="en-US" dirty="0" smtClean="0"/>
              <a:t> expect CNF as input.</a:t>
            </a:r>
            <a:endParaRPr lang="en-US" dirty="0"/>
          </a:p>
          <a:p>
            <a:r>
              <a:rPr lang="en-US" dirty="0" smtClean="0"/>
              <a:t>Solution: </a:t>
            </a:r>
            <a:r>
              <a:rPr lang="en-US" dirty="0" err="1" smtClean="0"/>
              <a:t>Tseytin</a:t>
            </a:r>
            <a:r>
              <a:rPr lang="en-US" dirty="0" smtClean="0"/>
              <a:t> Transform applied to C yields a CNF </a:t>
            </a:r>
            <a:r>
              <a:rPr lang="en-US" dirty="0"/>
              <a:t>𝜑 </a:t>
            </a:r>
            <a:r>
              <a:rPr lang="en-US" dirty="0" smtClean="0"/>
              <a:t>with the following </a:t>
            </a:r>
            <a:r>
              <a:rPr lang="en-US" dirty="0"/>
              <a:t>properties: </a:t>
            </a:r>
            <a:endParaRPr lang="en-US" dirty="0" smtClean="0"/>
          </a:p>
          <a:p>
            <a:pPr marL="514350" indent="-514350">
              <a:buAutoNum type="arabicParenBoth"/>
            </a:pPr>
            <a:r>
              <a:rPr lang="en-US" dirty="0" smtClean="0"/>
              <a:t>its </a:t>
            </a:r>
            <a:r>
              <a:rPr lang="en-US" dirty="0"/>
              <a:t>variables are the </a:t>
            </a:r>
            <a:r>
              <a:rPr lang="en-US" dirty="0" smtClean="0"/>
              <a:t>original variables </a:t>
            </a:r>
            <a:r>
              <a:rPr lang="en-US" dirty="0"/>
              <a:t>of 𝐶 </a:t>
            </a:r>
            <a:r>
              <a:rPr lang="en-US" dirty="0" smtClean="0"/>
              <a:t> </a:t>
            </a:r>
            <a:r>
              <a:rPr lang="en-US" dirty="0"/>
              <a:t>plus some additional variables (denote by </a:t>
            </a:r>
            <a:r>
              <a:rPr lang="en-US" dirty="0" smtClean="0"/>
              <a:t>𝑍); </a:t>
            </a:r>
          </a:p>
          <a:p>
            <a:pPr marL="0" indent="0">
              <a:buNone/>
            </a:pPr>
            <a:r>
              <a:rPr lang="en-US" dirty="0" smtClean="0"/>
              <a:t>(</a:t>
            </a:r>
            <a:r>
              <a:rPr lang="en-US" dirty="0"/>
              <a:t>2) for a valuation 𝜈 ⊆ </a:t>
            </a:r>
            <a:r>
              <a:rPr lang="en-US" dirty="0" err="1"/>
              <a:t>Vars</a:t>
            </a:r>
            <a:r>
              <a:rPr lang="en-US" dirty="0"/>
              <a:t>(𝐶 </a:t>
            </a:r>
            <a:r>
              <a:rPr lang="en-US" dirty="0" smtClean="0"/>
              <a:t>) </a:t>
            </a:r>
            <a:r>
              <a:rPr lang="en-US" dirty="0"/>
              <a:t>that satisfies </a:t>
            </a:r>
            <a:r>
              <a:rPr lang="en-US" dirty="0" smtClean="0"/>
              <a:t>𝐶, </a:t>
            </a:r>
            <a:r>
              <a:rPr lang="en-US" dirty="0"/>
              <a:t>there</a:t>
            </a:r>
            <a:br>
              <a:rPr lang="en-US" dirty="0"/>
            </a:br>
            <a:r>
              <a:rPr lang="en-US" dirty="0"/>
              <a:t>exists exactly one valuation 𝜈 ′ ⊆ 𝑍 such that 𝜑 (𝜈 ∪ 𝜈 ′) = 1; and</a:t>
            </a:r>
            <a:br>
              <a:rPr lang="en-US" dirty="0"/>
            </a:br>
            <a:r>
              <a:rPr lang="en-US" dirty="0"/>
              <a:t>(3) for a valuation 𝜈 ⊆ </a:t>
            </a:r>
            <a:r>
              <a:rPr lang="en-US" dirty="0" err="1"/>
              <a:t>Vars</a:t>
            </a:r>
            <a:r>
              <a:rPr lang="en-US" dirty="0"/>
              <a:t>(𝐶 </a:t>
            </a:r>
            <a:r>
              <a:rPr lang="en-US" dirty="0" smtClean="0"/>
              <a:t>) </a:t>
            </a:r>
            <a:r>
              <a:rPr lang="en-US" dirty="0"/>
              <a:t>that does not satisfy </a:t>
            </a:r>
            <a:r>
              <a:rPr lang="en-US" dirty="0" smtClean="0"/>
              <a:t>𝐶, </a:t>
            </a:r>
            <a:r>
              <a:rPr lang="en-US" dirty="0"/>
              <a:t>there is</a:t>
            </a:r>
            <a:br>
              <a:rPr lang="en-US" dirty="0"/>
            </a:br>
            <a:r>
              <a:rPr lang="en-US" dirty="0"/>
              <a:t>no valuation 𝜈 ′ ⊆ 𝑍 such that 𝜑 (𝜈 ∪ 𝜈 ′) = </a:t>
            </a:r>
            <a:r>
              <a:rPr lang="en-US" dirty="0" smtClean="0"/>
              <a:t>1</a:t>
            </a:r>
          </a:p>
          <a:p>
            <a:pPr marL="0" indent="0">
              <a:buNone/>
            </a:pPr>
            <a:r>
              <a:rPr lang="en-US" dirty="0" smtClean="0"/>
              <a:t>(4) The size of 𝜑 is linear in C</a:t>
            </a:r>
            <a:endParaRPr lang="en-US" dirty="0"/>
          </a:p>
        </p:txBody>
      </p:sp>
    </p:spTree>
    <p:extLst>
      <p:ext uri="{BB962C8B-B14F-4D97-AF65-F5344CB8AC3E}">
        <p14:creationId xmlns:p14="http://schemas.microsoft.com/office/powerpoint/2010/main" val="540583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1B269-CAE3-FCEB-AE5D-FEC3BC7C4A0B}"/>
              </a:ext>
            </a:extLst>
          </p:cNvPr>
          <p:cNvSpPr>
            <a:spLocks noGrp="1"/>
          </p:cNvSpPr>
          <p:nvPr>
            <p:ph type="title"/>
          </p:nvPr>
        </p:nvSpPr>
        <p:spPr>
          <a:xfrm>
            <a:off x="965200" y="1383527"/>
            <a:ext cx="6117158" cy="4175166"/>
          </a:xfrm>
        </p:spPr>
        <p:txBody>
          <a:bodyPr vert="horz" lIns="91440" tIns="45720" rIns="91440" bIns="45720" rtlCol="0" anchor="ctr">
            <a:normAutofit/>
          </a:bodyPr>
          <a:lstStyle/>
          <a:p>
            <a:r>
              <a:rPr lang="en-US" sz="8900" kern="1200" dirty="0">
                <a:solidFill>
                  <a:schemeClr val="tx1"/>
                </a:solidFill>
                <a:latin typeface="+mj-lt"/>
                <a:ea typeface="+mj-ea"/>
                <a:cs typeface="+mj-cs"/>
              </a:rPr>
              <a:t>Inexact computation</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4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ranking</a:t>
            </a:r>
            <a:endParaRPr lang="he-IL" dirty="0"/>
          </a:p>
        </p:txBody>
      </p:sp>
      <p:sp>
        <p:nvSpPr>
          <p:cNvPr id="3" name="Content Placeholder 2"/>
          <p:cNvSpPr>
            <a:spLocks noGrp="1"/>
          </p:cNvSpPr>
          <p:nvPr>
            <p:ph idx="1"/>
          </p:nvPr>
        </p:nvSpPr>
        <p:spPr/>
        <p:txBody>
          <a:bodyPr>
            <a:normAutofit/>
          </a:bodyPr>
          <a:lstStyle/>
          <a:p>
            <a:r>
              <a:rPr lang="en-US" dirty="0" smtClean="0"/>
              <a:t>For </a:t>
            </a:r>
            <a:r>
              <a:rPr lang="en-US" dirty="0"/>
              <a:t>some provenance expressions,  compilation may be too </a:t>
            </a:r>
            <a:r>
              <a:rPr lang="en-US" dirty="0" smtClean="0"/>
              <a:t>costly/ fail</a:t>
            </a:r>
            <a:endParaRPr lang="en-US" dirty="0"/>
          </a:p>
          <a:p>
            <a:endParaRPr lang="en-US" dirty="0" smtClean="0"/>
          </a:p>
          <a:p>
            <a:r>
              <a:rPr lang="en-US" dirty="0" smtClean="0"/>
              <a:t>Even </a:t>
            </a:r>
            <a:r>
              <a:rPr lang="en-US" dirty="0"/>
              <a:t>if the compilation succeeded the exact computation may take considerable time to complete (see experiments</a:t>
            </a:r>
            <a:r>
              <a:rPr lang="en-US" dirty="0" smtClean="0"/>
              <a:t>)</a:t>
            </a:r>
            <a:endParaRPr lang="en-US" b="0" dirty="0"/>
          </a:p>
          <a:p>
            <a:endParaRPr lang="en-US" dirty="0" smtClean="0"/>
          </a:p>
          <a:p>
            <a:r>
              <a:rPr lang="en-US" dirty="0" smtClean="0"/>
              <a:t>The importance </a:t>
            </a:r>
            <a:r>
              <a:rPr lang="en-US" dirty="0" smtClean="0">
                <a:solidFill>
                  <a:srgbClr val="FF0000"/>
                </a:solidFill>
              </a:rPr>
              <a:t>ranking</a:t>
            </a:r>
            <a:r>
              <a:rPr lang="en-US" dirty="0" smtClean="0"/>
              <a:t>, rather than the exact Shapley values, may suffice</a:t>
            </a:r>
            <a:endParaRPr lang="en-US" b="0" dirty="0" smtClean="0"/>
          </a:p>
        </p:txBody>
      </p:sp>
    </p:spTree>
    <p:extLst>
      <p:ext uri="{BB962C8B-B14F-4D97-AF65-F5344CB8AC3E}">
        <p14:creationId xmlns:p14="http://schemas.microsoft.com/office/powerpoint/2010/main" val="4083071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CNF Proxy</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14:m>
                  <m:oMath xmlns:m="http://schemas.openxmlformats.org/officeDocument/2006/math">
                    <m:r>
                      <a:rPr lang="en-US" b="0" i="1" smtClean="0">
                        <a:latin typeface="Cambria Math" panose="02040503050406030204" pitchFamily="18" charset="0"/>
                      </a:rPr>
                      <m:t>𝜑</m:t>
                    </m:r>
                  </m:oMath>
                </a14:m>
                <a:r>
                  <a:rPr lang="en-US" dirty="0"/>
                  <a:t> be a Boolean </a:t>
                </a:r>
                <a:r>
                  <a:rPr lang="en-US" dirty="0" smtClean="0"/>
                  <a:t>CNF, i.e., </a:t>
                </a:r>
                <a14:m>
                  <m:oMath xmlns:m="http://schemas.openxmlformats.org/officeDocument/2006/math">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𝑘</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e>
                    </m:nary>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smtClean="0"/>
                  <a:t> is a disjunction of literals (variables and negation of variables).</a:t>
                </a:r>
              </a:p>
              <a:p>
                <a:r>
                  <a:rPr lang="en-US" dirty="0" smtClean="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𝜈</m:t>
                        </m:r>
                      </m:e>
                    </m:d>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v</m:t>
                    </m:r>
                    <m:r>
                      <a:rPr lang="en-US" b="0" i="0" smtClean="0">
                        <a:latin typeface="Cambria Math" panose="02040503050406030204" pitchFamily="18" charset="0"/>
                      </a:rPr>
                      <m:t> </m:t>
                    </m:r>
                    <m:r>
                      <m:rPr>
                        <m:sty m:val="p"/>
                      </m:rPr>
                      <a:rPr lang="en-US" b="0" i="0" smtClean="0">
                        <a:latin typeface="Cambria Math" panose="02040503050406030204" pitchFamily="18" charset="0"/>
                      </a:rPr>
                      <m:t>satisfies</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 </a:t>
                </a:r>
                <a14:m>
                  <m:oMath xmlns:m="http://schemas.openxmlformats.org/officeDocument/2006/math">
                    <m:r>
                      <m:rPr>
                        <m:sty m:val="p"/>
                      </m:rPr>
                      <a:rPr lang="en-US" b="0" i="0" smtClean="0">
                        <a:latin typeface="Cambria Math" panose="02040503050406030204" pitchFamily="18" charset="0"/>
                      </a:rPr>
                      <m:t>and</m:t>
                    </m:r>
                    <m:r>
                      <a:rPr lang="en-US" b="0" i="0" smtClean="0">
                        <a:latin typeface="Cambria Math" panose="02040503050406030204" pitchFamily="18" charset="0"/>
                      </a:rPr>
                      <m:t> </m:t>
                    </m:r>
                    <m:r>
                      <a:rPr lang="en-US" b="0" i="0" smtClean="0">
                        <a:latin typeface="Cambria Math" panose="02040503050406030204" pitchFamily="18" charset="0"/>
                      </a:rPr>
                      <m:t>0</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oMath>
                </a14:m>
                <a:endParaRPr lang="en-US" dirty="0" smtClean="0"/>
              </a:p>
              <a:p>
                <a:r>
                  <a:rPr lang="en-US" dirty="0" smtClean="0"/>
                  <a:t>Note that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𝑘</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e>
                    </m:nary>
                  </m:oMath>
                </a14:m>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1961" r="-290"/>
                </a:stretch>
              </a:blipFill>
            </p:spPr>
            <p:txBody>
              <a:bodyPr/>
              <a:lstStyle/>
              <a:p>
                <a:r>
                  <a:rPr lang="en-US">
                    <a:noFill/>
                  </a:rPr>
                  <a:t> </a:t>
                </a:r>
              </a:p>
            </p:txBody>
          </p:sp>
        </mc:Fallback>
      </mc:AlternateContent>
      <p:sp>
        <p:nvSpPr>
          <p:cNvPr id="4" name="Rectangle 3"/>
          <p:cNvSpPr/>
          <p:nvPr/>
        </p:nvSpPr>
        <p:spPr>
          <a:xfrm>
            <a:off x="1203960" y="3877300"/>
            <a:ext cx="9944100" cy="1569660"/>
          </a:xfrm>
          <a:prstGeom prst="rect">
            <a:avLst/>
          </a:prstGeom>
          <a:ln w="22225">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H</a:t>
            </a:r>
            <a:r>
              <a:rPr lang="he-IL" sz="2400" dirty="0" err="1" smtClean="0"/>
              <a:t>aving</a:t>
            </a:r>
            <a:r>
              <a:rPr lang="he-IL" sz="2400" dirty="0" smtClean="0"/>
              <a:t> </a:t>
            </a:r>
            <a:r>
              <a:rPr lang="he-IL" sz="2400" dirty="0"/>
              <a:t>a </a:t>
            </a:r>
            <a:r>
              <a:rPr lang="he-IL" sz="2400" dirty="0" err="1"/>
              <a:t>high</a:t>
            </a:r>
            <a:r>
              <a:rPr lang="he-IL" sz="2400" dirty="0"/>
              <a:t> </a:t>
            </a:r>
            <a:r>
              <a:rPr lang="he-IL" sz="2400" dirty="0" err="1"/>
              <a:t>Shapley</a:t>
            </a:r>
            <a:r>
              <a:rPr lang="he-IL" sz="2400" dirty="0"/>
              <a:t> </a:t>
            </a:r>
            <a:r>
              <a:rPr lang="en-US" sz="2400" dirty="0" smtClean="0"/>
              <a:t>value</a:t>
            </a:r>
            <a:r>
              <a:rPr lang="he-IL" sz="2400" dirty="0" smtClean="0"/>
              <a:t> </a:t>
            </a:r>
            <a:r>
              <a:rPr lang="he-IL" sz="2400" dirty="0" err="1"/>
              <a:t>is</a:t>
            </a:r>
            <a:r>
              <a:rPr lang="he-IL" sz="2400" dirty="0"/>
              <a:t> </a:t>
            </a:r>
            <a:r>
              <a:rPr lang="he-IL" sz="2400" dirty="0" err="1"/>
              <a:t>correlated</a:t>
            </a:r>
            <a:r>
              <a:rPr lang="he-IL" sz="2400" dirty="0"/>
              <a:t>  </a:t>
            </a:r>
            <a:r>
              <a:rPr lang="he-IL" sz="2400" dirty="0" smtClean="0"/>
              <a:t>(</a:t>
            </a:r>
            <a:r>
              <a:rPr lang="he-IL" sz="2400" dirty="0" err="1" smtClean="0"/>
              <a:t>in</a:t>
            </a:r>
            <a:r>
              <a:rPr lang="he-IL" sz="2400" dirty="0" smtClean="0"/>
              <a:t> </a:t>
            </a:r>
            <a:r>
              <a:rPr lang="he-IL" sz="2400" dirty="0"/>
              <a:t>a </a:t>
            </a:r>
            <a:r>
              <a:rPr lang="he-IL" sz="2400" dirty="0" err="1"/>
              <a:t>complex</a:t>
            </a:r>
            <a:r>
              <a:rPr lang="he-IL" sz="2400" dirty="0"/>
              <a:t> </a:t>
            </a:r>
            <a:r>
              <a:rPr lang="he-IL" sz="2400" dirty="0" err="1"/>
              <a:t>manner</a:t>
            </a:r>
            <a:r>
              <a:rPr lang="he-IL" sz="2400" dirty="0"/>
              <a:t>) </a:t>
            </a:r>
            <a:r>
              <a:rPr lang="he-IL" sz="2400" dirty="0" err="1" smtClean="0"/>
              <a:t>with</a:t>
            </a:r>
            <a:endParaRPr lang="he-IL" sz="2400" dirty="0" smtClean="0"/>
          </a:p>
          <a:p>
            <a:pPr marL="342900" indent="-342900">
              <a:buFont typeface="+mj-lt"/>
              <a:buAutoNum type="arabicPeriod"/>
            </a:pPr>
            <a:r>
              <a:rPr lang="en-US" sz="2400" dirty="0" smtClean="0"/>
              <a:t>A</a:t>
            </a:r>
            <a:r>
              <a:rPr lang="he-IL" sz="2400" dirty="0" err="1" smtClean="0"/>
              <a:t>ppearing</a:t>
            </a:r>
            <a:r>
              <a:rPr lang="he-IL" sz="2400" dirty="0" smtClean="0"/>
              <a:t> </a:t>
            </a:r>
            <a:r>
              <a:rPr lang="he-IL" sz="2400" dirty="0" err="1"/>
              <a:t>many</a:t>
            </a:r>
            <a:r>
              <a:rPr lang="he-IL" sz="2400" dirty="0"/>
              <a:t> </a:t>
            </a:r>
            <a:r>
              <a:rPr lang="he-IL" sz="2400" dirty="0" err="1"/>
              <a:t>times</a:t>
            </a:r>
            <a:r>
              <a:rPr lang="he-IL" sz="2400" dirty="0"/>
              <a:t> </a:t>
            </a:r>
            <a:r>
              <a:rPr lang="he-IL" sz="2400" dirty="0" err="1"/>
              <a:t>in</a:t>
            </a:r>
            <a:r>
              <a:rPr lang="he-IL" sz="2400" dirty="0"/>
              <a:t> </a:t>
            </a:r>
            <a:r>
              <a:rPr lang="he-IL" sz="2400" dirty="0" err="1"/>
              <a:t>the</a:t>
            </a:r>
            <a:r>
              <a:rPr lang="he-IL" sz="2400" dirty="0"/>
              <a:t> </a:t>
            </a:r>
            <a:r>
              <a:rPr lang="he-IL" sz="2400" dirty="0" err="1"/>
              <a:t>provenance</a:t>
            </a:r>
            <a:r>
              <a:rPr lang="he-IL" sz="2400" dirty="0"/>
              <a:t> </a:t>
            </a:r>
            <a:endParaRPr lang="he-IL" sz="2400" dirty="0" smtClean="0"/>
          </a:p>
          <a:p>
            <a:pPr marL="342900" indent="-342900">
              <a:buFont typeface="+mj-lt"/>
              <a:buAutoNum type="arabicPeriod"/>
            </a:pPr>
            <a:r>
              <a:rPr lang="en-US" sz="2400" dirty="0" smtClean="0"/>
              <a:t>H</a:t>
            </a:r>
            <a:r>
              <a:rPr lang="he-IL" sz="2400" dirty="0" err="1" smtClean="0"/>
              <a:t>aving</a:t>
            </a:r>
            <a:r>
              <a:rPr lang="he-IL" sz="2400" dirty="0" smtClean="0"/>
              <a:t> </a:t>
            </a:r>
            <a:r>
              <a:rPr lang="he-IL" sz="2400" dirty="0" err="1"/>
              <a:t>few</a:t>
            </a:r>
            <a:r>
              <a:rPr lang="he-IL" sz="2400" dirty="0"/>
              <a:t> </a:t>
            </a:r>
            <a:r>
              <a:rPr lang="he-IL" sz="2400" dirty="0" smtClean="0"/>
              <a:t>"</a:t>
            </a:r>
            <a:r>
              <a:rPr lang="he-IL" sz="2400" dirty="0" err="1" smtClean="0"/>
              <a:t>alternatives</a:t>
            </a:r>
            <a:r>
              <a:rPr lang="he-IL" sz="2400" dirty="0" smtClean="0"/>
              <a:t>", </a:t>
            </a:r>
            <a:r>
              <a:rPr lang="he-IL" sz="2400" dirty="0" err="1"/>
              <a:t>that</a:t>
            </a:r>
            <a:r>
              <a:rPr lang="he-IL" sz="2400" dirty="0"/>
              <a:t> </a:t>
            </a:r>
            <a:r>
              <a:rPr lang="he-IL" sz="2400" dirty="0" err="1"/>
              <a:t>is</a:t>
            </a:r>
            <a:r>
              <a:rPr lang="he-IL" sz="2400" dirty="0"/>
              <a:t>, </a:t>
            </a:r>
            <a:r>
              <a:rPr lang="he-IL" sz="2400" dirty="0" err="1"/>
              <a:t>facts</a:t>
            </a:r>
            <a:r>
              <a:rPr lang="he-IL" sz="2400" dirty="0"/>
              <a:t> </a:t>
            </a:r>
            <a:r>
              <a:rPr lang="he-IL" sz="2400" dirty="0" err="1"/>
              <a:t>that</a:t>
            </a:r>
            <a:r>
              <a:rPr lang="he-IL" sz="2400" dirty="0"/>
              <a:t> </a:t>
            </a:r>
            <a:r>
              <a:rPr lang="he-IL" sz="2400" dirty="0" err="1"/>
              <a:t>could</a:t>
            </a:r>
            <a:r>
              <a:rPr lang="he-IL" sz="2400" dirty="0"/>
              <a:t> </a:t>
            </a:r>
            <a:r>
              <a:rPr lang="he-IL" sz="2400" dirty="0" err="1"/>
              <a:t>compensate</a:t>
            </a:r>
            <a:r>
              <a:rPr lang="he-IL" sz="2400" dirty="0"/>
              <a:t> </a:t>
            </a:r>
            <a:r>
              <a:rPr lang="he-IL" sz="2400" dirty="0" err="1"/>
              <a:t>for</a:t>
            </a:r>
            <a:r>
              <a:rPr lang="he-IL" sz="2400" dirty="0"/>
              <a:t> </a:t>
            </a:r>
            <a:r>
              <a:rPr lang="he-IL" sz="2400" dirty="0" err="1"/>
              <a:t>the</a:t>
            </a:r>
            <a:r>
              <a:rPr lang="he-IL" sz="2400" dirty="0"/>
              <a:t> </a:t>
            </a:r>
            <a:r>
              <a:rPr lang="he-IL" sz="2400" dirty="0" err="1"/>
              <a:t>absence</a:t>
            </a:r>
            <a:r>
              <a:rPr lang="he-IL" sz="2400" dirty="0"/>
              <a:t> </a:t>
            </a:r>
            <a:r>
              <a:rPr lang="he-IL" sz="2400" dirty="0" err="1"/>
              <a:t>of</a:t>
            </a:r>
            <a:r>
              <a:rPr lang="he-IL" sz="2400" dirty="0"/>
              <a:t> </a:t>
            </a:r>
            <a:r>
              <a:rPr lang="he-IL" sz="2400" dirty="0" err="1"/>
              <a:t>the</a:t>
            </a:r>
            <a:r>
              <a:rPr lang="he-IL" sz="2400" dirty="0"/>
              <a:t> </a:t>
            </a:r>
            <a:r>
              <a:rPr lang="he-IL" sz="2400" dirty="0" err="1"/>
              <a:t>given</a:t>
            </a:r>
            <a:r>
              <a:rPr lang="he-IL" sz="2400" dirty="0"/>
              <a:t> </a:t>
            </a:r>
            <a:r>
              <a:rPr lang="he-IL" sz="2400" dirty="0" err="1"/>
              <a:t>fact</a:t>
            </a:r>
            <a:r>
              <a:rPr lang="he-IL" sz="2400" dirty="0" smtClean="0"/>
              <a:t>.</a:t>
            </a:r>
          </a:p>
        </p:txBody>
      </p:sp>
    </p:spTree>
    <p:extLst>
      <p:ext uri="{BB962C8B-B14F-4D97-AF65-F5344CB8AC3E}">
        <p14:creationId xmlns:p14="http://schemas.microsoft.com/office/powerpoint/2010/main" val="2933738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CNF Proxy</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Given a CNF </a:t>
                </a:r>
                <a14:m>
                  <m:oMath xmlns:m="http://schemas.openxmlformats.org/officeDocument/2006/math">
                    <m:r>
                      <a:rPr lang="en-US" b="0" i="1" smtClean="0">
                        <a:latin typeface="Cambria Math" panose="02040503050406030204" pitchFamily="18" charset="0"/>
                      </a:rPr>
                      <m:t>𝜑</m:t>
                    </m:r>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𝑘</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e>
                    </m:nary>
                  </m:oMath>
                </a14:m>
                <a:r>
                  <a:rPr lang="en-US" dirty="0" smtClean="0"/>
                  <a:t> we will define its proxy function</a:t>
                </a:r>
              </a:p>
              <a:p>
                <a:pPr marL="0" indent="0">
                  <a:buNone/>
                </a:pP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𝜑</m:t>
                          </m:r>
                        </m:e>
                      </m:acc>
                      <m:d>
                        <m:dPr>
                          <m:ctrlPr>
                            <a:rPr lang="en-US" i="1">
                              <a:latin typeface="Cambria Math" panose="02040503050406030204" pitchFamily="18" charset="0"/>
                            </a:rPr>
                          </m:ctrlPr>
                        </m:dPr>
                        <m:e>
                          <m:r>
                            <a:rPr lang="en-US" i="1">
                              <a:latin typeface="Cambria Math" panose="02040503050406030204" pitchFamily="18" charset="0"/>
                            </a:rPr>
                            <m:t>𝜈</m:t>
                          </m:r>
                        </m:e>
                      </m:d>
                      <m:r>
                        <a:rPr lang="en-US" i="1">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𝑘</m:t>
                              </m:r>
                            </m:e>
                          </m:d>
                        </m:sub>
                        <m:sup/>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𝜈</m:t>
                              </m:r>
                            </m:e>
                          </m:d>
                        </m:e>
                      </m:nary>
                    </m:oMath>
                  </m:oMathPara>
                </a14:m>
                <a:endParaRPr lang="en-US" dirty="0" smtClean="0"/>
              </a:p>
              <a:p>
                <a:r>
                  <a:rPr lang="en-US" dirty="0" smtClean="0"/>
                  <a:t>Thanks to Shapley linearity property, computing Shapley values with respect to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𝜑</m:t>
                        </m:r>
                      </m:e>
                    </m:acc>
                  </m:oMath>
                </a14:m>
                <a:r>
                  <a:rPr lang="en-US" dirty="0" smtClean="0"/>
                  <a:t> can be performed in linear time</a:t>
                </a:r>
              </a:p>
              <a:p>
                <a:endParaRPr lang="en-US" dirty="0"/>
              </a:p>
              <a:p>
                <a:r>
                  <a:rPr lang="en-US" dirty="0" smtClean="0"/>
                  <a:t>These may (and will!) be bad estimations for the real Shapley values for </a:t>
                </a:r>
                <a14:m>
                  <m:oMath xmlns:m="http://schemas.openxmlformats.org/officeDocument/2006/math">
                    <m:r>
                      <a:rPr lang="en-US" i="1">
                        <a:latin typeface="Cambria Math" panose="02040503050406030204" pitchFamily="18" charset="0"/>
                      </a:rPr>
                      <m:t>𝜑</m:t>
                    </m:r>
                  </m:oMath>
                </a14:m>
                <a:r>
                  <a:rPr lang="en-US" dirty="0" smtClean="0"/>
                  <a:t> but turns out that their order is often very much correlated with the order of the respective Shapley values</a:t>
                </a:r>
              </a:p>
              <a:p>
                <a:pPr lvl="1"/>
                <a:r>
                  <a:rPr lang="en-US" dirty="0" smtClean="0"/>
                  <a:t>No guarantees on this neither, and in fact we have counterexamples where the order is also very bad</a:t>
                </a: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2" t="-15966" r="-2145"/>
                </a:stretch>
              </a:blipFill>
            </p:spPr>
            <p:txBody>
              <a:bodyPr/>
              <a:lstStyle/>
              <a:p>
                <a:r>
                  <a:rPr lang="en-US">
                    <a:noFill/>
                  </a:rPr>
                  <a:t> </a:t>
                </a:r>
              </a:p>
            </p:txBody>
          </p:sp>
        </mc:Fallback>
      </mc:AlternateContent>
    </p:spTree>
    <p:extLst>
      <p:ext uri="{BB962C8B-B14F-4D97-AF65-F5344CB8AC3E}">
        <p14:creationId xmlns:p14="http://schemas.microsoft.com/office/powerpoint/2010/main" val="1687161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B269-CAE3-FCEB-AE5D-FEC3BC7C4A0B}"/>
              </a:ext>
            </a:extLst>
          </p:cNvPr>
          <p:cNvSpPr>
            <a:spLocks noGrp="1"/>
          </p:cNvSpPr>
          <p:nvPr>
            <p:ph type="title"/>
          </p:nvPr>
        </p:nvSpPr>
        <p:spPr>
          <a:xfrm>
            <a:off x="965200" y="1383527"/>
            <a:ext cx="6117158" cy="4175166"/>
          </a:xfrm>
        </p:spPr>
        <p:txBody>
          <a:bodyPr vert="horz" lIns="91440" tIns="45720" rIns="91440" bIns="45720" rtlCol="0" anchor="ctr">
            <a:normAutofit/>
          </a:bodyPr>
          <a:lstStyle/>
          <a:p>
            <a:r>
              <a:rPr lang="en-US" sz="8900" kern="1200" dirty="0" smtClean="0">
                <a:solidFill>
                  <a:schemeClr val="tx1"/>
                </a:solidFill>
                <a:latin typeface="+mj-lt"/>
                <a:ea typeface="+mj-ea"/>
                <a:cs typeface="+mj-cs"/>
              </a:rPr>
              <a:t>Experiments</a:t>
            </a:r>
            <a:endParaRPr lang="en-US" sz="8900" kern="1200" dirty="0">
              <a:solidFill>
                <a:schemeClr val="tx1"/>
              </a:solidFill>
              <a:latin typeface="+mj-lt"/>
              <a:ea typeface="+mj-ea"/>
              <a:cs typeface="+mj-cs"/>
            </a:endParaRPr>
          </a:p>
        </p:txBody>
      </p:sp>
    </p:spTree>
    <p:extLst>
      <p:ext uri="{BB962C8B-B14F-4D97-AF65-F5344CB8AC3E}">
        <p14:creationId xmlns:p14="http://schemas.microsoft.com/office/powerpoint/2010/main" val="1233883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he-IL" dirty="0"/>
          </a:p>
        </p:txBody>
      </p:sp>
      <p:sp>
        <p:nvSpPr>
          <p:cNvPr id="3" name="Content Placeholder 2"/>
          <p:cNvSpPr>
            <a:spLocks noGrp="1"/>
          </p:cNvSpPr>
          <p:nvPr>
            <p:ph idx="1"/>
          </p:nvPr>
        </p:nvSpPr>
        <p:spPr/>
        <p:txBody>
          <a:bodyPr>
            <a:normAutofit fontScale="92500" lnSpcReduction="10000"/>
          </a:bodyPr>
          <a:lstStyle/>
          <a:p>
            <a:r>
              <a:rPr lang="en-US" dirty="0" smtClean="0"/>
              <a:t>Implementation uses PostgreSQL 11.10+ </a:t>
            </a:r>
            <a:r>
              <a:rPr lang="en-US" dirty="0" err="1" smtClean="0"/>
              <a:t>ProvSQL</a:t>
            </a:r>
            <a:r>
              <a:rPr lang="en-US" dirty="0" smtClean="0"/>
              <a:t> [</a:t>
            </a:r>
            <a:r>
              <a:rPr lang="en-US" dirty="0" err="1" smtClean="0"/>
              <a:t>Senellart</a:t>
            </a:r>
            <a:r>
              <a:rPr lang="en-US" dirty="0" smtClean="0"/>
              <a:t> et. </a:t>
            </a:r>
            <a:r>
              <a:rPr lang="en-US" dirty="0"/>
              <a:t>Al, VLDB ‘18]+ </a:t>
            </a:r>
            <a:r>
              <a:rPr lang="en-US" dirty="0" smtClean="0"/>
              <a:t>c2d (http</a:t>
            </a:r>
            <a:r>
              <a:rPr lang="en-US" dirty="0"/>
              <a:t>://reasoning.cs.ucla.edu/c2d</a:t>
            </a:r>
            <a:r>
              <a:rPr lang="en-US" dirty="0" smtClean="0"/>
              <a:t>/) +  new Python code (</a:t>
            </a:r>
            <a:r>
              <a:rPr lang="en-US" dirty="0" smtClean="0">
                <a:hlinkClick r:id="rId3"/>
              </a:rPr>
              <a:t>GitHub </a:t>
            </a:r>
            <a:r>
              <a:rPr lang="en-US" dirty="0">
                <a:hlinkClick r:id="rId3"/>
              </a:rPr>
              <a:t>- </a:t>
            </a:r>
            <a:r>
              <a:rPr lang="en-US" dirty="0" err="1" smtClean="0">
                <a:hlinkClick r:id="rId3"/>
              </a:rPr>
              <a:t>navefr</a:t>
            </a:r>
            <a:r>
              <a:rPr lang="en-US" dirty="0" smtClean="0">
                <a:hlinkClick r:id="rId3"/>
              </a:rPr>
              <a:t>/</a:t>
            </a:r>
            <a:r>
              <a:rPr lang="en-US" dirty="0" err="1" smtClean="0">
                <a:hlinkClick r:id="rId3"/>
              </a:rPr>
              <a:t>ShapleyForDbFacts</a:t>
            </a:r>
            <a:r>
              <a:rPr lang="en-US" dirty="0"/>
              <a:t>)</a:t>
            </a:r>
            <a:endParaRPr lang="en-US" dirty="0" smtClean="0"/>
          </a:p>
          <a:p>
            <a:endParaRPr lang="en-US" dirty="0" smtClean="0"/>
          </a:p>
          <a:p>
            <a:r>
              <a:rPr lang="en-US" dirty="0" smtClean="0"/>
              <a:t>40 queries over the IMDB and TPC-H databases</a:t>
            </a:r>
          </a:p>
          <a:p>
            <a:endParaRPr lang="en-US" dirty="0" smtClean="0"/>
          </a:p>
          <a:p>
            <a:r>
              <a:rPr lang="en-US" dirty="0" smtClean="0"/>
              <a:t>Obtained 95,803 output tuples along with their provenance expressions</a:t>
            </a:r>
          </a:p>
          <a:p>
            <a:endParaRPr lang="en-US" dirty="0"/>
          </a:p>
          <a:p>
            <a:r>
              <a:rPr lang="en-US" dirty="0" smtClean="0"/>
              <a:t>Experiments run on </a:t>
            </a:r>
            <a:r>
              <a:rPr lang="en-US" dirty="0"/>
              <a:t>Linux </a:t>
            </a:r>
            <a:r>
              <a:rPr lang="en-US" dirty="0" err="1"/>
              <a:t>Debian</a:t>
            </a:r>
            <a:r>
              <a:rPr lang="en-US" dirty="0"/>
              <a:t> 14.04 machine with 1TB of RAM and an </a:t>
            </a:r>
            <a:r>
              <a:rPr lang="en-US" dirty="0" smtClean="0"/>
              <a:t>Intel </a:t>
            </a:r>
            <a:r>
              <a:rPr lang="pt-BR" dirty="0" smtClean="0"/>
              <a:t>Xeon </a:t>
            </a:r>
            <a:r>
              <a:rPr lang="pt-BR" dirty="0"/>
              <a:t>Gold 6252 CPU @ 2.10GHz processor</a:t>
            </a: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702200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rate for exact computation</a:t>
            </a:r>
            <a:endParaRPr lang="he-IL" dirty="0"/>
          </a:p>
        </p:txBody>
      </p:sp>
      <p:sp>
        <p:nvSpPr>
          <p:cNvPr id="3" name="Content Placeholder 2"/>
          <p:cNvSpPr>
            <a:spLocks noGrp="1"/>
          </p:cNvSpPr>
          <p:nvPr>
            <p:ph idx="1"/>
          </p:nvPr>
        </p:nvSpPr>
        <p:spPr>
          <a:xfrm>
            <a:off x="838200" y="1825625"/>
            <a:ext cx="4754880" cy="1801495"/>
          </a:xfrm>
          <a:ln w="22225">
            <a:solidFill>
              <a:schemeClr val="tx1"/>
            </a:solidFill>
          </a:ln>
        </p:spPr>
        <p:txBody>
          <a:bodyPr/>
          <a:lstStyle/>
          <a:p>
            <a:pPr marL="0" indent="0">
              <a:buNone/>
            </a:pPr>
            <a:r>
              <a:rPr lang="en-US" b="1" u="sng" dirty="0" smtClean="0"/>
              <a:t>IMDB</a:t>
            </a:r>
            <a:endParaRPr lang="en-US" b="1" u="sng" dirty="0"/>
          </a:p>
          <a:p>
            <a:r>
              <a:rPr lang="en-US" dirty="0" smtClean="0"/>
              <a:t>99.96% of the output tuples</a:t>
            </a:r>
          </a:p>
        </p:txBody>
      </p:sp>
      <p:sp>
        <p:nvSpPr>
          <p:cNvPr id="4" name="Content Placeholder 2"/>
          <p:cNvSpPr txBox="1">
            <a:spLocks/>
          </p:cNvSpPr>
          <p:nvPr/>
        </p:nvSpPr>
        <p:spPr>
          <a:xfrm>
            <a:off x="6850380" y="1825625"/>
            <a:ext cx="4754880" cy="1801495"/>
          </a:xfrm>
          <a:prstGeom prst="rect">
            <a:avLst/>
          </a:prstGeom>
          <a:ln w="2222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TPC-H</a:t>
            </a:r>
          </a:p>
          <a:p>
            <a:r>
              <a:rPr lang="en-US" dirty="0" smtClean="0"/>
              <a:t>84.43% of the output tuples</a:t>
            </a:r>
          </a:p>
        </p:txBody>
      </p:sp>
      <p:sp>
        <p:nvSpPr>
          <p:cNvPr id="5" name="Content Placeholder 2"/>
          <p:cNvSpPr txBox="1">
            <a:spLocks/>
          </p:cNvSpPr>
          <p:nvPr/>
        </p:nvSpPr>
        <p:spPr>
          <a:xfrm>
            <a:off x="2499360" y="3959225"/>
            <a:ext cx="7658100" cy="513715"/>
          </a:xfrm>
          <a:prstGeom prst="rect">
            <a:avLst/>
          </a:prstGeom>
          <a:ln w="22225">
            <a:solidFill>
              <a:schemeClr val="tx1"/>
            </a:solidFill>
            <a:prstDash val="sys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Failures in KC due to insufficient memory</a:t>
            </a:r>
          </a:p>
        </p:txBody>
      </p:sp>
    </p:spTree>
    <p:extLst>
      <p:ext uri="{BB962C8B-B14F-4D97-AF65-F5344CB8AC3E}">
        <p14:creationId xmlns:p14="http://schemas.microsoft.com/office/powerpoint/2010/main" val="1851000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statistics (exact computation)</a:t>
            </a:r>
            <a:endParaRPr lang="he-IL" dirty="0"/>
          </a:p>
        </p:txBody>
      </p:sp>
      <p:pic>
        <p:nvPicPr>
          <p:cNvPr id="5" name="Picture 4"/>
          <p:cNvPicPr>
            <a:picLocks noChangeAspect="1"/>
          </p:cNvPicPr>
          <p:nvPr/>
        </p:nvPicPr>
        <p:blipFill>
          <a:blip r:embed="rId3"/>
          <a:stretch>
            <a:fillRect/>
          </a:stretch>
        </p:blipFill>
        <p:spPr>
          <a:xfrm>
            <a:off x="173605" y="1928693"/>
            <a:ext cx="11844790" cy="3598261"/>
          </a:xfrm>
          <a:prstGeom prst="rect">
            <a:avLst/>
          </a:prstGeom>
        </p:spPr>
      </p:pic>
    </p:spTree>
    <p:extLst>
      <p:ext uri="{BB962C8B-B14F-4D97-AF65-F5344CB8AC3E}">
        <p14:creationId xmlns:p14="http://schemas.microsoft.com/office/powerpoint/2010/main" val="267991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Provenance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94632706"/>
              </p:ext>
            </p:extLst>
          </p:nvPr>
        </p:nvGraphicFramePr>
        <p:xfrm>
          <a:off x="1002816" y="2253123"/>
          <a:ext cx="5072130" cy="1483360"/>
        </p:xfrm>
        <a:graphic>
          <a:graphicData uri="http://schemas.openxmlformats.org/drawingml/2006/table">
            <a:tbl>
              <a:tblPr firstRow="1" bandRow="1">
                <a:tableStyleId>{5C22544A-7EE6-4342-B048-85BDC9FD1C3A}</a:tableStyleId>
              </a:tblPr>
              <a:tblGrid>
                <a:gridCol w="1014426">
                  <a:extLst>
                    <a:ext uri="{9D8B030D-6E8A-4147-A177-3AD203B41FA5}">
                      <a16:colId xmlns:a16="http://schemas.microsoft.com/office/drawing/2014/main" val="20000"/>
                    </a:ext>
                  </a:extLst>
                </a:gridCol>
                <a:gridCol w="1014426">
                  <a:extLst>
                    <a:ext uri="{9D8B030D-6E8A-4147-A177-3AD203B41FA5}">
                      <a16:colId xmlns:a16="http://schemas.microsoft.com/office/drawing/2014/main" val="20001"/>
                    </a:ext>
                  </a:extLst>
                </a:gridCol>
                <a:gridCol w="1114420">
                  <a:extLst>
                    <a:ext uri="{9D8B030D-6E8A-4147-A177-3AD203B41FA5}">
                      <a16:colId xmlns:a16="http://schemas.microsoft.com/office/drawing/2014/main" val="20002"/>
                    </a:ext>
                  </a:extLst>
                </a:gridCol>
                <a:gridCol w="914432">
                  <a:extLst>
                    <a:ext uri="{9D8B030D-6E8A-4147-A177-3AD203B41FA5}">
                      <a16:colId xmlns:a16="http://schemas.microsoft.com/office/drawing/2014/main" val="20003"/>
                    </a:ext>
                  </a:extLst>
                </a:gridCol>
                <a:gridCol w="1014426">
                  <a:extLst>
                    <a:ext uri="{9D8B030D-6E8A-4147-A177-3AD203B41FA5}">
                      <a16:colId xmlns:a16="http://schemas.microsoft.com/office/drawing/2014/main" val="20004"/>
                    </a:ext>
                  </a:extLst>
                </a:gridCol>
              </a:tblGrid>
              <a:tr h="370840">
                <a:tc>
                  <a:txBody>
                    <a:bodyPr/>
                    <a:lstStyle/>
                    <a:p>
                      <a:pPr algn="l"/>
                      <a:r>
                        <a:rPr lang="en-US" dirty="0" err="1" smtClean="0"/>
                        <a:t>eventid</a:t>
                      </a:r>
                      <a:endParaRPr lang="en-US" dirty="0"/>
                    </a:p>
                  </a:txBody>
                  <a:tcPr/>
                </a:tc>
                <a:tc>
                  <a:txBody>
                    <a:bodyPr/>
                    <a:lstStyle/>
                    <a:p>
                      <a:pPr algn="l"/>
                      <a:r>
                        <a:rPr lang="en-US" dirty="0" smtClean="0"/>
                        <a:t>sum</a:t>
                      </a:r>
                      <a:endParaRPr lang="en-US" dirty="0"/>
                    </a:p>
                  </a:txBody>
                  <a:tcPr/>
                </a:tc>
                <a:tc>
                  <a:txBody>
                    <a:bodyPr/>
                    <a:lstStyle/>
                    <a:p>
                      <a:pPr algn="l"/>
                      <a:r>
                        <a:rPr lang="en-US" dirty="0" smtClean="0"/>
                        <a:t>type</a:t>
                      </a:r>
                      <a:endParaRPr lang="en-US" dirty="0"/>
                    </a:p>
                  </a:txBody>
                  <a:tcPr/>
                </a:tc>
                <a:tc>
                  <a:txBody>
                    <a:bodyPr/>
                    <a:lstStyle/>
                    <a:p>
                      <a:pPr algn="l"/>
                      <a:r>
                        <a:rPr lang="en-US" dirty="0" smtClean="0"/>
                        <a:t>due</a:t>
                      </a:r>
                      <a:endParaRPr lang="en-US" dirty="0"/>
                    </a:p>
                  </a:txBody>
                  <a:tcPr>
                    <a:lnR w="38100" cap="flat" cmpd="sng" algn="ctr">
                      <a:solidFill>
                        <a:schemeClr val="bg1"/>
                      </a:solidFill>
                      <a:prstDash val="solid"/>
                      <a:round/>
                      <a:headEnd type="none" w="med" len="med"/>
                      <a:tailEnd type="none" w="med" len="med"/>
                    </a:lnR>
                  </a:tcPr>
                </a:tc>
                <a:tc>
                  <a:txBody>
                    <a:bodyPr/>
                    <a:lstStyle/>
                    <a:p>
                      <a:pPr algn="l"/>
                      <a:r>
                        <a:rPr lang="en-US" dirty="0" err="1" smtClean="0"/>
                        <a:t>Prov</a:t>
                      </a:r>
                      <a:endParaRPr lang="en-US" dirty="0"/>
                    </a:p>
                  </a:txBody>
                  <a:tcPr>
                    <a:lnL w="38100" cap="flat" cmpd="sng" algn="ctr">
                      <a:solidFill>
                        <a:schemeClr val="bg1"/>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0000"/>
                  </a:ext>
                </a:extLst>
              </a:tr>
              <a:tr h="370840">
                <a:tc>
                  <a:txBody>
                    <a:bodyPr/>
                    <a:lstStyle/>
                    <a:p>
                      <a:pPr algn="l"/>
                      <a:r>
                        <a:rPr lang="en-US" dirty="0" smtClean="0"/>
                        <a:t>1</a:t>
                      </a:r>
                      <a:endParaRPr lang="en-US" dirty="0"/>
                    </a:p>
                  </a:txBody>
                  <a:tcPr/>
                </a:tc>
                <a:tc>
                  <a:txBody>
                    <a:bodyPr/>
                    <a:lstStyle/>
                    <a:p>
                      <a:pPr algn="l"/>
                      <a:r>
                        <a:rPr lang="en-US" dirty="0" smtClean="0"/>
                        <a:t>50000</a:t>
                      </a:r>
                      <a:endParaRPr lang="en-US"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overdraft</a:t>
                      </a:r>
                    </a:p>
                  </a:txBody>
                  <a:tcPr/>
                </a:tc>
                <a:tc>
                  <a:txBody>
                    <a:bodyPr/>
                    <a:lstStyle/>
                    <a:p>
                      <a:pPr algn="l"/>
                      <a:r>
                        <a:rPr lang="en-US" dirty="0" smtClean="0"/>
                        <a:t>2012</a:t>
                      </a:r>
                      <a:endParaRPr lang="en-US" dirty="0"/>
                    </a:p>
                  </a:txBody>
                  <a:tcPr>
                    <a:lnR w="38100" cap="flat" cmpd="sng" algn="ctr">
                      <a:solidFill>
                        <a:schemeClr val="bg1"/>
                      </a:solidFill>
                      <a:prstDash val="solid"/>
                      <a:round/>
                      <a:headEnd type="none" w="med" len="med"/>
                      <a:tailEnd type="none" w="med" len="med"/>
                    </a:lnR>
                  </a:tcPr>
                </a:tc>
                <a:tc>
                  <a:txBody>
                    <a:bodyPr/>
                    <a:lstStyle/>
                    <a:p>
                      <a:pPr algn="l"/>
                      <a:r>
                        <a:rPr lang="en-US" dirty="0" smtClean="0"/>
                        <a:t>p1</a:t>
                      </a:r>
                      <a:endParaRPr lang="en-US" dirty="0"/>
                    </a:p>
                  </a:txBody>
                  <a:tcPr>
                    <a:lnL w="38100"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1"/>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2</a:t>
                      </a:r>
                    </a:p>
                  </a:txBody>
                  <a:tcPr/>
                </a:tc>
                <a:tc>
                  <a:txBody>
                    <a:bodyPr/>
                    <a:lstStyle/>
                    <a:p>
                      <a:pPr algn="l"/>
                      <a:r>
                        <a:rPr lang="en-US" dirty="0" smtClean="0"/>
                        <a:t>400000</a:t>
                      </a:r>
                      <a:endParaRPr lang="en-US" dirty="0"/>
                    </a:p>
                  </a:txBody>
                  <a:tcPr/>
                </a:tc>
                <a:tc>
                  <a:txBody>
                    <a:bodyPr/>
                    <a:lstStyle/>
                    <a:p>
                      <a:pPr algn="l"/>
                      <a:r>
                        <a:rPr lang="en-US" dirty="0" smtClean="0"/>
                        <a:t>mortgage</a:t>
                      </a:r>
                      <a:endParaRPr lang="en-US" dirty="0"/>
                    </a:p>
                  </a:txBody>
                  <a:tcPr/>
                </a:tc>
                <a:tc>
                  <a:txBody>
                    <a:bodyPr/>
                    <a:lstStyle/>
                    <a:p>
                      <a:pPr algn="l"/>
                      <a:r>
                        <a:rPr lang="en-US" dirty="0" smtClean="0"/>
                        <a:t>2014</a:t>
                      </a:r>
                      <a:endParaRPr lang="en-US" dirty="0"/>
                    </a:p>
                  </a:txBody>
                  <a:tcPr>
                    <a:lnR w="38100" cap="flat" cmpd="sng" algn="ctr">
                      <a:solidFill>
                        <a:schemeClr val="bg1"/>
                      </a:solidFill>
                      <a:prstDash val="solid"/>
                      <a:round/>
                      <a:headEnd type="none" w="med" len="med"/>
                      <a:tailEnd type="none" w="med" len="med"/>
                    </a:lnR>
                  </a:tcPr>
                </a:tc>
                <a:tc>
                  <a:txBody>
                    <a:bodyPr/>
                    <a:lstStyle/>
                    <a:p>
                      <a:pPr algn="l"/>
                      <a:r>
                        <a:rPr lang="en-US" dirty="0" smtClean="0"/>
                        <a:t>p2</a:t>
                      </a:r>
                      <a:endParaRPr lang="en-US" dirty="0"/>
                    </a:p>
                  </a:txBody>
                  <a:tcPr>
                    <a:lnL w="38100"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l"/>
                      <a:r>
                        <a:rPr lang="en-US" dirty="0" smtClean="0"/>
                        <a:t>3</a:t>
                      </a:r>
                      <a:endParaRPr lang="en-US" dirty="0"/>
                    </a:p>
                  </a:txBody>
                  <a:tcPr/>
                </a:tc>
                <a:tc>
                  <a:txBody>
                    <a:bodyPr/>
                    <a:lstStyle/>
                    <a:p>
                      <a:pPr algn="l"/>
                      <a:r>
                        <a:rPr lang="en-US" dirty="0" smtClean="0"/>
                        <a:t>2000000</a:t>
                      </a:r>
                      <a:endParaRPr lang="en-US" dirty="0"/>
                    </a:p>
                  </a:txBody>
                  <a:tcPr/>
                </a:tc>
                <a:tc>
                  <a:txBody>
                    <a:bodyPr/>
                    <a:lstStyle/>
                    <a:p>
                      <a:pPr algn="l"/>
                      <a:r>
                        <a:rPr lang="en-US" dirty="0" smtClean="0"/>
                        <a:t>overdraft</a:t>
                      </a:r>
                      <a:endParaRPr lang="en-US" dirty="0"/>
                    </a:p>
                  </a:txBody>
                  <a:tcPr/>
                </a:tc>
                <a:tc>
                  <a:txBody>
                    <a:bodyPr/>
                    <a:lstStyle/>
                    <a:p>
                      <a:pPr algn="l"/>
                      <a:r>
                        <a:rPr lang="en-US" dirty="0" smtClean="0"/>
                        <a:t>2010</a:t>
                      </a:r>
                      <a:endParaRPr lang="en-US" dirty="0"/>
                    </a:p>
                  </a:txBody>
                  <a:tcPr>
                    <a:lnR w="38100" cap="flat" cmpd="sng" algn="ctr">
                      <a:solidFill>
                        <a:schemeClr val="bg1"/>
                      </a:solidFill>
                      <a:prstDash val="solid"/>
                      <a:round/>
                      <a:headEnd type="none" w="med" len="med"/>
                      <a:tailEnd type="none" w="med" len="med"/>
                    </a:lnR>
                  </a:tcPr>
                </a:tc>
                <a:tc>
                  <a:txBody>
                    <a:bodyPr/>
                    <a:lstStyle/>
                    <a:p>
                      <a:pPr algn="l"/>
                      <a:r>
                        <a:rPr lang="en-US" dirty="0" smtClean="0"/>
                        <a:t>p3</a:t>
                      </a:r>
                      <a:endParaRPr lang="en-US" dirty="0"/>
                    </a:p>
                  </a:txBody>
                  <a:tcPr>
                    <a:lnL w="38100"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5206782"/>
              </p:ext>
            </p:extLst>
          </p:nvPr>
        </p:nvGraphicFramePr>
        <p:xfrm>
          <a:off x="1002816" y="3841597"/>
          <a:ext cx="3771927" cy="1483360"/>
        </p:xfrm>
        <a:graphic>
          <a:graphicData uri="http://schemas.openxmlformats.org/drawingml/2006/table">
            <a:tbl>
              <a:tblPr firstRow="1" bandRow="1">
                <a:tableStyleId>{5C22544A-7EE6-4342-B048-85BDC9FD1C3A}</a:tableStyleId>
              </a:tblPr>
              <a:tblGrid>
                <a:gridCol w="1257309">
                  <a:extLst>
                    <a:ext uri="{9D8B030D-6E8A-4147-A177-3AD203B41FA5}">
                      <a16:colId xmlns:a16="http://schemas.microsoft.com/office/drawing/2014/main" val="20000"/>
                    </a:ext>
                  </a:extLst>
                </a:gridCol>
                <a:gridCol w="1257309">
                  <a:extLst>
                    <a:ext uri="{9D8B030D-6E8A-4147-A177-3AD203B41FA5}">
                      <a16:colId xmlns:a16="http://schemas.microsoft.com/office/drawing/2014/main" val="20001"/>
                    </a:ext>
                  </a:extLst>
                </a:gridCol>
                <a:gridCol w="1257309">
                  <a:extLst>
                    <a:ext uri="{9D8B030D-6E8A-4147-A177-3AD203B41FA5}">
                      <a16:colId xmlns:a16="http://schemas.microsoft.com/office/drawing/2014/main" val="20002"/>
                    </a:ext>
                  </a:extLst>
                </a:gridCol>
              </a:tblGrid>
              <a:tr h="370840">
                <a:tc>
                  <a:txBody>
                    <a:bodyPr/>
                    <a:lstStyle/>
                    <a:p>
                      <a:pPr algn="l"/>
                      <a:r>
                        <a:rPr lang="en-US" dirty="0" err="1" smtClean="0"/>
                        <a:t>custname</a:t>
                      </a:r>
                      <a:endParaRPr lang="en-US" dirty="0"/>
                    </a:p>
                  </a:txBody>
                  <a:tcPr/>
                </a:tc>
                <a:tc>
                  <a:txBody>
                    <a:bodyPr/>
                    <a:lstStyle/>
                    <a:p>
                      <a:pPr algn="l"/>
                      <a:r>
                        <a:rPr lang="en-US" dirty="0" err="1" smtClean="0"/>
                        <a:t>eventid</a:t>
                      </a:r>
                      <a:endParaRPr lang="en-US" dirty="0"/>
                    </a:p>
                  </a:txBody>
                  <a:tcPr/>
                </a:tc>
                <a:tc>
                  <a:txBody>
                    <a:bodyPr/>
                    <a:lstStyle/>
                    <a:p>
                      <a:pPr algn="l"/>
                      <a:r>
                        <a:rPr lang="en-US" dirty="0" err="1" smtClean="0"/>
                        <a:t>prov</a:t>
                      </a:r>
                      <a:endParaRPr lang="en-US" dirty="0"/>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algn="l"/>
                      <a:r>
                        <a:rPr lang="en-US" dirty="0" smtClean="0"/>
                        <a:t>Smith</a:t>
                      </a:r>
                      <a:endParaRPr lang="en-US"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1</a:t>
                      </a:r>
                    </a:p>
                  </a:txBody>
                  <a:tcPr/>
                </a:tc>
                <a:tc>
                  <a:txBody>
                    <a:bodyPr/>
                    <a:lstStyle/>
                    <a:p>
                      <a:pPr algn="l"/>
                      <a:r>
                        <a:rPr lang="en-US" dirty="0" smtClean="0"/>
                        <a:t>c1</a:t>
                      </a:r>
                      <a:endParaRPr lang="en-US" dirty="0"/>
                    </a:p>
                  </a:txBody>
                  <a:tcPr>
                    <a:solidFill>
                      <a:schemeClr val="accent5">
                        <a:lumMod val="40000"/>
                        <a:lumOff val="60000"/>
                      </a:schemeClr>
                    </a:solidFill>
                  </a:tcPr>
                </a:tc>
                <a:extLst>
                  <a:ext uri="{0D108BD9-81ED-4DB2-BD59-A6C34878D82A}">
                    <a16:rowId xmlns:a16="http://schemas.microsoft.com/office/drawing/2014/main" val="10001"/>
                  </a:ext>
                </a:extLst>
              </a:tr>
              <a:tr h="370840">
                <a:tc>
                  <a:txBody>
                    <a:bodyPr/>
                    <a:lstStyle/>
                    <a:p>
                      <a:pPr algn="l"/>
                      <a:r>
                        <a:rPr lang="en-US" dirty="0" smtClean="0"/>
                        <a:t>Smith</a:t>
                      </a:r>
                      <a:endParaRPr lang="en-US" dirty="0"/>
                    </a:p>
                  </a:txBody>
                  <a:tcPr/>
                </a:tc>
                <a:tc>
                  <a:txBody>
                    <a:bodyPr/>
                    <a:lstStyle/>
                    <a:p>
                      <a:pPr algn="l"/>
                      <a:r>
                        <a:rPr lang="en-US" dirty="0" smtClean="0"/>
                        <a:t>3</a:t>
                      </a:r>
                      <a:endParaRPr lang="en-US" dirty="0"/>
                    </a:p>
                  </a:txBody>
                  <a:tcPr/>
                </a:tc>
                <a:tc>
                  <a:txBody>
                    <a:bodyPr/>
                    <a:lstStyle/>
                    <a:p>
                      <a:pPr algn="l"/>
                      <a:r>
                        <a:rPr lang="en-US" dirty="0" smtClean="0"/>
                        <a:t>c2</a:t>
                      </a:r>
                      <a:endParaRPr lang="en-US" dirty="0"/>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l"/>
                      <a:r>
                        <a:rPr lang="en-US" dirty="0" smtClean="0"/>
                        <a:t>Roth</a:t>
                      </a:r>
                      <a:endParaRPr lang="en-US" dirty="0"/>
                    </a:p>
                  </a:txBody>
                  <a:tcPr/>
                </a:tc>
                <a:tc>
                  <a:txBody>
                    <a:bodyPr/>
                    <a:lstStyle/>
                    <a:p>
                      <a:pPr algn="l"/>
                      <a:r>
                        <a:rPr lang="en-US" dirty="0" smtClean="0"/>
                        <a:t>2</a:t>
                      </a:r>
                      <a:endParaRPr lang="en-US" dirty="0"/>
                    </a:p>
                  </a:txBody>
                  <a:tcPr/>
                </a:tc>
                <a:tc>
                  <a:txBody>
                    <a:bodyPr/>
                    <a:lstStyle/>
                    <a:p>
                      <a:pPr algn="l"/>
                      <a:r>
                        <a:rPr lang="en-US" dirty="0" smtClean="0"/>
                        <a:t>c3</a:t>
                      </a:r>
                      <a:endParaRPr lang="en-US" dirty="0"/>
                    </a:p>
                  </a:txBody>
                  <a:tcP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4750481"/>
              </p:ext>
            </p:extLst>
          </p:nvPr>
        </p:nvGraphicFramePr>
        <p:xfrm>
          <a:off x="6289228" y="5182081"/>
          <a:ext cx="3429024" cy="853440"/>
        </p:xfrm>
        <a:graphic>
          <a:graphicData uri="http://schemas.openxmlformats.org/drawingml/2006/table">
            <a:tbl>
              <a:tblPr firstRow="1" bandRow="1">
                <a:tableStyleId>{5C22544A-7EE6-4342-B048-85BDC9FD1C3A}</a:tableStyleId>
              </a:tblPr>
              <a:tblGrid>
                <a:gridCol w="1428760">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tblGrid>
              <a:tr h="370840">
                <a:tc>
                  <a:txBody>
                    <a:bodyPr/>
                    <a:lstStyle/>
                    <a:p>
                      <a:pPr algn="l"/>
                      <a:r>
                        <a:rPr lang="en-US" sz="2200" dirty="0" err="1" smtClean="0"/>
                        <a:t>custname</a:t>
                      </a:r>
                      <a:endParaRPr lang="en-US" sz="2200" dirty="0"/>
                    </a:p>
                  </a:txBody>
                  <a:tcPr>
                    <a:lnR w="38100" cap="flat" cmpd="sng" algn="ctr">
                      <a:solidFill>
                        <a:schemeClr val="bg1"/>
                      </a:solidFill>
                      <a:prstDash val="solid"/>
                      <a:round/>
                      <a:headEnd type="none" w="med" len="med"/>
                      <a:tailEnd type="none" w="med" len="med"/>
                    </a:lnR>
                  </a:tcPr>
                </a:tc>
                <a:tc>
                  <a:txBody>
                    <a:bodyPr/>
                    <a:lstStyle/>
                    <a:p>
                      <a:pPr algn="l"/>
                      <a:r>
                        <a:rPr lang="en-US" sz="2200" dirty="0" err="1" smtClean="0"/>
                        <a:t>prov</a:t>
                      </a:r>
                      <a:endParaRPr lang="en-US" sz="2200" dirty="0"/>
                    </a:p>
                  </a:txBody>
                  <a:tcPr>
                    <a:lnL w="38100" cap="flat" cmpd="sng" algn="ctr">
                      <a:solidFill>
                        <a:schemeClr val="bg1"/>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0000"/>
                  </a:ext>
                </a:extLst>
              </a:tr>
              <a:tr h="370840">
                <a:tc>
                  <a:txBody>
                    <a:bodyPr/>
                    <a:lstStyle/>
                    <a:p>
                      <a:pPr algn="l"/>
                      <a:r>
                        <a:rPr lang="en-US" sz="2200" dirty="0" smtClean="0"/>
                        <a:t>Smith</a:t>
                      </a:r>
                      <a:endParaRPr lang="en-US" sz="2200" dirty="0"/>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200" u="none" strike="noStrike" cap="none" normalizeH="0" baseline="0" dirty="0" smtClean="0">
                          <a:ln>
                            <a:noFill/>
                          </a:ln>
                          <a:effectLst/>
                        </a:rPr>
                        <a:t>p1·c1+p3·c2</a:t>
                      </a:r>
                      <a:endParaRPr kumimoji="0" lang="en-US" sz="2200" b="0" i="0" u="none" strike="noStrike" cap="none" normalizeH="0" baseline="0" dirty="0" smtClean="0">
                        <a:ln>
                          <a:noFill/>
                        </a:ln>
                        <a:solidFill>
                          <a:srgbClr val="000000"/>
                        </a:solidFill>
                        <a:effectLst/>
                        <a:latin typeface="Arial" charset="0"/>
                        <a:cs typeface="Arial" charset="0"/>
                      </a:endParaRPr>
                    </a:p>
                  </a:txBody>
                  <a:tcPr>
                    <a:lnL w="38100"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8" name="Rounded Rectangular Callout 7"/>
          <p:cNvSpPr/>
          <p:nvPr/>
        </p:nvSpPr>
        <p:spPr>
          <a:xfrm>
            <a:off x="6674787" y="1610181"/>
            <a:ext cx="2965382" cy="1309406"/>
          </a:xfrm>
          <a:prstGeom prst="wedgeRoundRectCallout">
            <a:avLst>
              <a:gd name="adj1" fmla="val 81889"/>
              <a:gd name="adj2" fmla="val 88344"/>
              <a:gd name="adj3" fmla="val 16667"/>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dirty="0" smtClean="0">
                <a:solidFill>
                  <a:schemeClr val="tx1"/>
                </a:solidFill>
              </a:rPr>
              <a:t>“Return customers with overdraft events after 2006”</a:t>
            </a:r>
            <a:endParaRPr lang="en-US" sz="2200" dirty="0">
              <a:solidFill>
                <a:schemeClr val="tx1"/>
              </a:solidFill>
            </a:endParaRPr>
          </a:p>
        </p:txBody>
      </p:sp>
      <p:sp>
        <p:nvSpPr>
          <p:cNvPr id="9" name="Freeform 8"/>
          <p:cNvSpPr/>
          <p:nvPr/>
        </p:nvSpPr>
        <p:spPr>
          <a:xfrm>
            <a:off x="5496772" y="2784929"/>
            <a:ext cx="2476800" cy="2880000"/>
          </a:xfrm>
          <a:custGeom>
            <a:avLst/>
            <a:gdLst>
              <a:gd name="connsiteX0" fmla="*/ 0 w 2476800"/>
              <a:gd name="connsiteY0" fmla="*/ 7200 h 2880000"/>
              <a:gd name="connsiteX1" fmla="*/ 936000 w 2476800"/>
              <a:gd name="connsiteY1" fmla="*/ 0 h 2880000"/>
              <a:gd name="connsiteX2" fmla="*/ 993600 w 2476800"/>
              <a:gd name="connsiteY2" fmla="*/ 1346400 h 2880000"/>
              <a:gd name="connsiteX3" fmla="*/ 2469600 w 2476800"/>
              <a:gd name="connsiteY3" fmla="*/ 1468800 h 2880000"/>
              <a:gd name="connsiteX4" fmla="*/ 2476800 w 2476800"/>
              <a:gd name="connsiteY4" fmla="*/ 288000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00" h="2880000">
                <a:moveTo>
                  <a:pt x="0" y="7200"/>
                </a:moveTo>
                <a:lnTo>
                  <a:pt x="936000" y="0"/>
                </a:lnTo>
                <a:lnTo>
                  <a:pt x="993600" y="1346400"/>
                </a:lnTo>
                <a:lnTo>
                  <a:pt x="2469600" y="1468800"/>
                </a:lnTo>
                <a:lnTo>
                  <a:pt x="2476800" y="2880000"/>
                </a:ln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774743" y="4383329"/>
            <a:ext cx="3479629" cy="1281600"/>
          </a:xfrm>
          <a:custGeom>
            <a:avLst/>
            <a:gdLst>
              <a:gd name="connsiteX0" fmla="*/ 0 w 3031200"/>
              <a:gd name="connsiteY0" fmla="*/ 0 h 1281600"/>
              <a:gd name="connsiteX1" fmla="*/ 2973600 w 3031200"/>
              <a:gd name="connsiteY1" fmla="*/ 180000 h 1281600"/>
              <a:gd name="connsiteX2" fmla="*/ 3031200 w 3031200"/>
              <a:gd name="connsiteY2" fmla="*/ 1281600 h 1281600"/>
            </a:gdLst>
            <a:ahLst/>
            <a:cxnLst>
              <a:cxn ang="0">
                <a:pos x="connsiteX0" y="connsiteY0"/>
              </a:cxn>
              <a:cxn ang="0">
                <a:pos x="connsiteX1" y="connsiteY1"/>
              </a:cxn>
              <a:cxn ang="0">
                <a:pos x="connsiteX2" y="connsiteY2"/>
              </a:cxn>
            </a:cxnLst>
            <a:rect l="l" t="t" r="r" b="b"/>
            <a:pathLst>
              <a:path w="3031200" h="1281600">
                <a:moveTo>
                  <a:pt x="0" y="0"/>
                </a:moveTo>
                <a:lnTo>
                  <a:pt x="2973600" y="180000"/>
                </a:lnTo>
                <a:lnTo>
                  <a:pt x="3031200" y="1281600"/>
                </a:lnTo>
              </a:path>
            </a:pathLst>
          </a:cu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662372" y="3526529"/>
            <a:ext cx="3124800" cy="2116800"/>
          </a:xfrm>
          <a:custGeom>
            <a:avLst/>
            <a:gdLst>
              <a:gd name="connsiteX0" fmla="*/ 0 w 3124800"/>
              <a:gd name="connsiteY0" fmla="*/ 0 h 2116800"/>
              <a:gd name="connsiteX1" fmla="*/ 3124800 w 3124800"/>
              <a:gd name="connsiteY1" fmla="*/ 100800 h 2116800"/>
              <a:gd name="connsiteX2" fmla="*/ 3117600 w 3124800"/>
              <a:gd name="connsiteY2" fmla="*/ 2116800 h 2116800"/>
            </a:gdLst>
            <a:ahLst/>
            <a:cxnLst>
              <a:cxn ang="0">
                <a:pos x="connsiteX0" y="connsiteY0"/>
              </a:cxn>
              <a:cxn ang="0">
                <a:pos x="connsiteX1" y="connsiteY1"/>
              </a:cxn>
              <a:cxn ang="0">
                <a:pos x="connsiteX2" y="connsiteY2"/>
              </a:cxn>
            </a:cxnLst>
            <a:rect l="l" t="t" r="r" b="b"/>
            <a:pathLst>
              <a:path w="3124800" h="2116800">
                <a:moveTo>
                  <a:pt x="0" y="0"/>
                </a:moveTo>
                <a:lnTo>
                  <a:pt x="3124800" y="100800"/>
                </a:lnTo>
                <a:lnTo>
                  <a:pt x="3117600" y="2116800"/>
                </a:lnTo>
              </a:path>
            </a:pathLst>
          </a:custGeom>
          <a:ln w="28575">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774743" y="4793729"/>
            <a:ext cx="4394029" cy="892800"/>
          </a:xfrm>
          <a:custGeom>
            <a:avLst/>
            <a:gdLst>
              <a:gd name="connsiteX0" fmla="*/ 0 w 3895200"/>
              <a:gd name="connsiteY0" fmla="*/ 0 h 892800"/>
              <a:gd name="connsiteX1" fmla="*/ 3895200 w 3895200"/>
              <a:gd name="connsiteY1" fmla="*/ 93600 h 892800"/>
              <a:gd name="connsiteX2" fmla="*/ 3794400 w 3895200"/>
              <a:gd name="connsiteY2" fmla="*/ 892800 h 892800"/>
            </a:gdLst>
            <a:ahLst/>
            <a:cxnLst>
              <a:cxn ang="0">
                <a:pos x="connsiteX0" y="connsiteY0"/>
              </a:cxn>
              <a:cxn ang="0">
                <a:pos x="connsiteX1" y="connsiteY1"/>
              </a:cxn>
              <a:cxn ang="0">
                <a:pos x="connsiteX2" y="connsiteY2"/>
              </a:cxn>
            </a:cxnLst>
            <a:rect l="l" t="t" r="r" b="b"/>
            <a:pathLst>
              <a:path w="3895200" h="892800">
                <a:moveTo>
                  <a:pt x="0" y="0"/>
                </a:moveTo>
                <a:lnTo>
                  <a:pt x="3895200" y="93600"/>
                </a:lnTo>
                <a:lnTo>
                  <a:pt x="3794400" y="892800"/>
                </a:lnTo>
              </a:path>
            </a:pathLst>
          </a:cu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7299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that do not compile are also hard for smaller DBs</a:t>
            </a:r>
            <a:endParaRPr lang="en-US" dirty="0"/>
          </a:p>
        </p:txBody>
      </p:sp>
      <p:pic>
        <p:nvPicPr>
          <p:cNvPr id="4" name="Content Placeholder 3"/>
          <p:cNvPicPr>
            <a:picLocks noGrp="1" noChangeAspect="1"/>
          </p:cNvPicPr>
          <p:nvPr>
            <p:ph idx="1"/>
          </p:nvPr>
        </p:nvPicPr>
        <p:blipFill>
          <a:blip r:embed="rId2"/>
          <a:stretch>
            <a:fillRect/>
          </a:stretch>
        </p:blipFill>
        <p:spPr>
          <a:xfrm>
            <a:off x="1909762" y="2053431"/>
            <a:ext cx="8372475" cy="3895725"/>
          </a:xfrm>
          <a:prstGeom prst="rect">
            <a:avLst/>
          </a:prstGeom>
        </p:spPr>
      </p:pic>
    </p:spTree>
    <p:extLst>
      <p:ext uri="{BB962C8B-B14F-4D97-AF65-F5344CB8AC3E}">
        <p14:creationId xmlns:p14="http://schemas.microsoft.com/office/powerpoint/2010/main" val="192075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computation running times</a:t>
            </a:r>
            <a:endParaRPr lang="he-IL" dirty="0"/>
          </a:p>
        </p:txBody>
      </p:sp>
      <p:sp>
        <p:nvSpPr>
          <p:cNvPr id="4" name="Content Placeholder 2"/>
          <p:cNvSpPr txBox="1">
            <a:spLocks/>
          </p:cNvSpPr>
          <p:nvPr/>
        </p:nvSpPr>
        <p:spPr>
          <a:xfrm>
            <a:off x="838200" y="1467651"/>
            <a:ext cx="4754880" cy="4910290"/>
          </a:xfrm>
          <a:prstGeom prst="rect">
            <a:avLst/>
          </a:prstGeom>
          <a:ln w="2222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Knowledge compilation</a:t>
            </a:r>
          </a:p>
          <a:p>
            <a:endParaRPr lang="en-US" dirty="0" smtClean="0"/>
          </a:p>
        </p:txBody>
      </p:sp>
      <p:sp>
        <p:nvSpPr>
          <p:cNvPr id="5" name="Content Placeholder 2"/>
          <p:cNvSpPr txBox="1">
            <a:spLocks/>
          </p:cNvSpPr>
          <p:nvPr/>
        </p:nvSpPr>
        <p:spPr>
          <a:xfrm>
            <a:off x="6728460" y="1467651"/>
            <a:ext cx="4754880" cy="4910289"/>
          </a:xfrm>
          <a:prstGeom prst="rect">
            <a:avLst/>
          </a:prstGeom>
          <a:ln w="2222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Shapley computation</a:t>
            </a:r>
          </a:p>
          <a:p>
            <a:endParaRPr lang="en-US" dirty="0" smtClean="0"/>
          </a:p>
        </p:txBody>
      </p:sp>
      <p:grpSp>
        <p:nvGrpSpPr>
          <p:cNvPr id="16" name="Group 15"/>
          <p:cNvGrpSpPr/>
          <p:nvPr/>
        </p:nvGrpSpPr>
        <p:grpSpPr>
          <a:xfrm>
            <a:off x="1452571" y="1959471"/>
            <a:ext cx="3526138" cy="4358631"/>
            <a:chOff x="1238759" y="1959470"/>
            <a:chExt cx="3526138" cy="4358631"/>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759" y="4090515"/>
              <a:ext cx="3526138" cy="22275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759" y="1959470"/>
              <a:ext cx="3488737" cy="2142312"/>
            </a:xfrm>
            <a:prstGeom prst="rect">
              <a:avLst/>
            </a:prstGeom>
          </p:spPr>
        </p:pic>
      </p:grpSp>
      <p:grpSp>
        <p:nvGrpSpPr>
          <p:cNvPr id="15" name="Group 14"/>
          <p:cNvGrpSpPr/>
          <p:nvPr/>
        </p:nvGrpSpPr>
        <p:grpSpPr>
          <a:xfrm>
            <a:off x="7336847" y="1959471"/>
            <a:ext cx="3538106" cy="4369897"/>
            <a:chOff x="7356295" y="1959471"/>
            <a:chExt cx="3538106" cy="436989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295" y="4101782"/>
              <a:ext cx="3538106" cy="222758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6295" y="1959471"/>
              <a:ext cx="3499209" cy="2142311"/>
            </a:xfrm>
            <a:prstGeom prst="rect">
              <a:avLst/>
            </a:prstGeom>
          </p:spPr>
        </p:pic>
      </p:grpSp>
    </p:spTree>
    <p:extLst>
      <p:ext uri="{BB962C8B-B14F-4D97-AF65-F5344CB8AC3E}">
        <p14:creationId xmlns:p14="http://schemas.microsoft.com/office/powerpoint/2010/main" val="25815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a:t>
            </a:r>
            <a:endParaRPr lang="he-IL"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Algorithms</a:t>
            </a:r>
          </a:p>
          <a:p>
            <a:r>
              <a:rPr lang="en-US" dirty="0" smtClean="0"/>
              <a:t>Monte Carlo (*)</a:t>
            </a:r>
          </a:p>
          <a:p>
            <a:r>
              <a:rPr lang="en-US" dirty="0" smtClean="0"/>
              <a:t>Kernel SHAP (*)</a:t>
            </a:r>
          </a:p>
          <a:p>
            <a:r>
              <a:rPr lang="en-US" dirty="0" smtClean="0"/>
              <a:t>CNF Proxy</a:t>
            </a:r>
            <a:endParaRPr lang="en-US" b="1" dirty="0"/>
          </a:p>
          <a:p>
            <a:pPr marL="0" indent="0">
              <a:buNone/>
            </a:pPr>
            <a:r>
              <a:rPr lang="en-US" dirty="0" smtClean="0"/>
              <a:t>(*) – Performance depends on #samples</a:t>
            </a:r>
          </a:p>
          <a:p>
            <a:pPr marL="0" indent="0">
              <a:buNone/>
            </a:pPr>
            <a:endParaRPr lang="en-US" b="1" dirty="0" smtClean="0"/>
          </a:p>
          <a:p>
            <a:pPr marL="0" indent="0">
              <a:buNone/>
            </a:pPr>
            <a:r>
              <a:rPr lang="en-US" b="1" dirty="0" smtClean="0"/>
              <a:t>Measurements</a:t>
            </a:r>
          </a:p>
          <a:p>
            <a:r>
              <a:rPr lang="en-US" dirty="0" smtClean="0"/>
              <a:t>L0, L1</a:t>
            </a:r>
          </a:p>
          <a:p>
            <a:r>
              <a:rPr lang="en-US" dirty="0" smtClean="0"/>
              <a:t>Precision @K, </a:t>
            </a:r>
            <a:r>
              <a:rPr lang="en-US" dirty="0" err="1" smtClean="0"/>
              <a:t>nDCG</a:t>
            </a:r>
            <a:r>
              <a:rPr lang="en-US" dirty="0" smtClean="0"/>
              <a:t> (Normalized Discounted Cumulative Gain)</a:t>
            </a:r>
            <a:endParaRPr lang="en-US" dirty="0"/>
          </a:p>
          <a:p>
            <a:pPr marL="0" indent="0">
              <a:buNone/>
            </a:pPr>
            <a:endParaRPr lang="en-US" dirty="0" smtClean="0"/>
          </a:p>
        </p:txBody>
      </p:sp>
    </p:spTree>
    <p:extLst>
      <p:ext uri="{BB962C8B-B14F-4D97-AF65-F5344CB8AC3E}">
        <p14:creationId xmlns:p14="http://schemas.microsoft.com/office/powerpoint/2010/main" val="1642651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 (per sampling budget)</a:t>
            </a:r>
            <a:endParaRPr lang="he-I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4" y="4201492"/>
            <a:ext cx="5500576" cy="21111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473" y="4201492"/>
            <a:ext cx="5503713" cy="21111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36" y="1891290"/>
            <a:ext cx="5421328" cy="2109600"/>
          </a:xfrm>
          <a:prstGeom prst="rect">
            <a:avLst/>
          </a:prstGeom>
        </p:spPr>
      </p:pic>
    </p:spTree>
    <p:extLst>
      <p:ext uri="{BB962C8B-B14F-4D97-AF65-F5344CB8AC3E}">
        <p14:creationId xmlns:p14="http://schemas.microsoft.com/office/powerpoint/2010/main" val="421026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a:t>
            </a:r>
            <a:endParaRPr lang="he-IL" dirty="0"/>
          </a:p>
        </p:txBody>
      </p:sp>
      <p:pic>
        <p:nvPicPr>
          <p:cNvPr id="3" name="Picture 2"/>
          <p:cNvPicPr>
            <a:picLocks noChangeAspect="1"/>
          </p:cNvPicPr>
          <p:nvPr/>
        </p:nvPicPr>
        <p:blipFill>
          <a:blip r:embed="rId2"/>
          <a:stretch>
            <a:fillRect/>
          </a:stretch>
        </p:blipFill>
        <p:spPr>
          <a:xfrm>
            <a:off x="2684008" y="2611452"/>
            <a:ext cx="8696325" cy="3695700"/>
          </a:xfrm>
          <a:prstGeom prst="rect">
            <a:avLst/>
          </a:prstGeom>
        </p:spPr>
      </p:pic>
      <p:sp>
        <p:nvSpPr>
          <p:cNvPr id="4" name="TextBox 3"/>
          <p:cNvSpPr txBox="1"/>
          <p:nvPr/>
        </p:nvSpPr>
        <p:spPr>
          <a:xfrm>
            <a:off x="35923" y="1302294"/>
            <a:ext cx="4914900" cy="1200329"/>
          </a:xfrm>
          <a:prstGeom prst="rect">
            <a:avLst/>
          </a:prstGeom>
          <a:ln w="2222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400" dirty="0" smtClean="0"/>
              <a:t>CNF Proxy is preferable for ranking contributions but will not fit if actual values are needed</a:t>
            </a:r>
          </a:p>
        </p:txBody>
      </p:sp>
    </p:spTree>
    <p:extLst>
      <p:ext uri="{BB962C8B-B14F-4D97-AF65-F5344CB8AC3E}">
        <p14:creationId xmlns:p14="http://schemas.microsoft.com/office/powerpoint/2010/main" val="3209316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 running time</a:t>
            </a:r>
            <a:endParaRPr lang="he-I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0220" y="1497965"/>
            <a:ext cx="6547117" cy="3586741"/>
          </a:xfrm>
          <a:prstGeom prst="rect">
            <a:avLst/>
          </a:prstGeom>
        </p:spPr>
      </p:pic>
      <p:sp>
        <p:nvSpPr>
          <p:cNvPr id="6" name="Content Placeholder 5"/>
          <p:cNvSpPr>
            <a:spLocks noGrp="1"/>
          </p:cNvSpPr>
          <p:nvPr>
            <p:ph idx="1"/>
          </p:nvPr>
        </p:nvSpPr>
        <p:spPr>
          <a:xfrm>
            <a:off x="838200" y="1690688"/>
            <a:ext cx="4732020" cy="4486275"/>
          </a:xfrm>
        </p:spPr>
        <p:txBody>
          <a:bodyPr/>
          <a:lstStyle/>
          <a:p>
            <a:r>
              <a:rPr lang="en-US" dirty="0" smtClean="0"/>
              <a:t>CNF Proxy is substantially more efficient compared to Monte Carlo &amp; Kernel SHAP</a:t>
            </a:r>
          </a:p>
        </p:txBody>
      </p:sp>
    </p:spTree>
    <p:extLst>
      <p:ext uri="{BB962C8B-B14F-4D97-AF65-F5344CB8AC3E}">
        <p14:creationId xmlns:p14="http://schemas.microsoft.com/office/powerpoint/2010/main" val="229790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 running time</a:t>
            </a:r>
            <a:endParaRPr lang="he-I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0220" y="1497965"/>
            <a:ext cx="6547117" cy="3586741"/>
          </a:xfrm>
          <a:prstGeom prst="rect">
            <a:avLst/>
          </a:prstGeom>
        </p:spPr>
      </p:pic>
      <p:sp>
        <p:nvSpPr>
          <p:cNvPr id="6" name="Content Placeholder 5"/>
          <p:cNvSpPr>
            <a:spLocks noGrp="1"/>
          </p:cNvSpPr>
          <p:nvPr>
            <p:ph idx="1"/>
          </p:nvPr>
        </p:nvSpPr>
        <p:spPr>
          <a:xfrm>
            <a:off x="838200" y="1690688"/>
            <a:ext cx="4732020" cy="4486275"/>
          </a:xfrm>
        </p:spPr>
        <p:txBody>
          <a:bodyPr/>
          <a:lstStyle/>
          <a:p>
            <a:r>
              <a:rPr lang="en-US" dirty="0" smtClean="0"/>
              <a:t>CNF Proxy is substantially more efficient compared to Monte Carlo &amp; Kernel SHAP</a:t>
            </a:r>
          </a:p>
        </p:txBody>
      </p:sp>
    </p:spTree>
    <p:extLst>
      <p:ext uri="{BB962C8B-B14F-4D97-AF65-F5344CB8AC3E}">
        <p14:creationId xmlns:p14="http://schemas.microsoft.com/office/powerpoint/2010/main" val="385176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 (per provenance size) </a:t>
            </a:r>
            <a:endParaRPr lang="he-I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472" y="4113007"/>
            <a:ext cx="5025600" cy="27312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660" y="4113007"/>
            <a:ext cx="5025600" cy="27745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200" y="1336540"/>
            <a:ext cx="5025600" cy="2776467"/>
          </a:xfrm>
          <a:prstGeom prst="rect">
            <a:avLst/>
          </a:prstGeom>
        </p:spPr>
      </p:pic>
    </p:spTree>
    <p:extLst>
      <p:ext uri="{BB962C8B-B14F-4D97-AF65-F5344CB8AC3E}">
        <p14:creationId xmlns:p14="http://schemas.microsoft.com/office/powerpoint/2010/main" val="80254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Inexact computation (per provenance size) </a:t>
            </a:r>
            <a:endParaRPr lang="he-I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472" y="4113007"/>
            <a:ext cx="5025600" cy="27312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660" y="4113007"/>
            <a:ext cx="5025600" cy="27745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200" y="1336540"/>
            <a:ext cx="5025600" cy="2776467"/>
          </a:xfrm>
          <a:prstGeom prst="rect">
            <a:avLst/>
          </a:prstGeom>
        </p:spPr>
      </p:pic>
      <p:sp>
        <p:nvSpPr>
          <p:cNvPr id="7" name="TextBox 6"/>
          <p:cNvSpPr txBox="1"/>
          <p:nvPr/>
        </p:nvSpPr>
        <p:spPr>
          <a:xfrm rot="20630573">
            <a:off x="373380" y="2075171"/>
            <a:ext cx="4914900" cy="1200329"/>
          </a:xfrm>
          <a:prstGeom prst="rect">
            <a:avLst/>
          </a:prstGeom>
          <a:ln w="2222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400" dirty="0" smtClean="0"/>
              <a:t>CNF Proxy is preferable for ranking contributions but will not fit if actual values are needed</a:t>
            </a:r>
          </a:p>
        </p:txBody>
      </p:sp>
    </p:spTree>
    <p:extLst>
      <p:ext uri="{BB962C8B-B14F-4D97-AF65-F5344CB8AC3E}">
        <p14:creationId xmlns:p14="http://schemas.microsoft.com/office/powerpoint/2010/main" val="425829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computation</a:t>
            </a:r>
            <a:endParaRPr lang="he-IL"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838200" y="1690688"/>
                <a:ext cx="4732020" cy="4486275"/>
              </a:xfrm>
            </p:spPr>
            <p:txBody>
              <a:bodyPr>
                <a:normAutofit/>
              </a:bodyPr>
              <a:lstStyle/>
              <a:p>
                <a:r>
                  <a:rPr lang="en-US" dirty="0"/>
                  <a:t>Start by running the exact computation</a:t>
                </a:r>
              </a:p>
              <a:p>
                <a:r>
                  <a:rPr lang="en-US" dirty="0"/>
                  <a:t> If the exact computation completes successfully in under </a:t>
                </a:r>
                <a14:m>
                  <m:oMath xmlns:m="http://schemas.openxmlformats.org/officeDocument/2006/math">
                    <m:r>
                      <a:rPr lang="en-US" i="1" dirty="0">
                        <a:latin typeface="Cambria Math" panose="02040503050406030204" pitchFamily="18" charset="0"/>
                      </a:rPr>
                      <m:t>𝑡</m:t>
                    </m:r>
                  </m:oMath>
                </a14:m>
                <a:r>
                  <a:rPr lang="en-US" dirty="0"/>
                  <a:t> seconds,  return its result</a:t>
                </a:r>
              </a:p>
              <a:p>
                <a:r>
                  <a:rPr lang="en-US" dirty="0"/>
                  <a:t>Otherwise, terminate the exact computation and execute CNF Proxy</a:t>
                </a:r>
                <a:endParaRPr lang="he-IL"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838200" y="1690688"/>
                <a:ext cx="4732020" cy="4486275"/>
              </a:xfrm>
              <a:blipFill>
                <a:blip r:embed="rId3"/>
                <a:stretch>
                  <a:fillRect l="-2320" t="-2174"/>
                </a:stretch>
              </a:blipFill>
            </p:spPr>
            <p:txBody>
              <a:bodyPr/>
              <a:lstStyle/>
              <a:p>
                <a:r>
                  <a:rPr 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582" y="1690688"/>
            <a:ext cx="4434855" cy="3576841"/>
          </a:xfrm>
          <a:prstGeom prst="rect">
            <a:avLst/>
          </a:prstGeom>
        </p:spPr>
      </p:pic>
    </p:spTree>
    <p:extLst>
      <p:ext uri="{BB962C8B-B14F-4D97-AF65-F5344CB8AC3E}">
        <p14:creationId xmlns:p14="http://schemas.microsoft.com/office/powerpoint/2010/main" val="3882722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524000" y="0"/>
            <a:ext cx="5658246" cy="45496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42225" y="-96645"/>
            <a:ext cx="5505653" cy="4493538"/>
          </a:xfrm>
          <a:prstGeom prst="rect">
            <a:avLst/>
          </a:prstGeom>
        </p:spPr>
        <p:txBody>
          <a:bodyPr wrap="square">
            <a:spAutoFit/>
          </a:bodyPr>
          <a:lstStyle/>
          <a:p>
            <a:pPr algn="l" rtl="0"/>
            <a:r>
              <a:rPr lang="en-US" sz="2200" b="1" cap="all" dirty="0">
                <a:latin typeface="Consolas" pitchFamily="49" charset="0"/>
                <a:cs typeface="Consolas" pitchFamily="49" charset="0"/>
              </a:rPr>
              <a:t>SELECT</a:t>
            </a:r>
            <a:r>
              <a:rPr lang="en-US" sz="2200" dirty="0">
                <a:latin typeface="Consolas" pitchFamily="49" charset="0"/>
                <a:cs typeface="Consolas" pitchFamily="49" charset="0"/>
              </a:rPr>
              <a:t> </a:t>
            </a:r>
            <a:r>
              <a:rPr lang="en-US" sz="2200" dirty="0" err="1">
                <a:latin typeface="Consolas" pitchFamily="49" charset="0"/>
                <a:cs typeface="Consolas" pitchFamily="49" charset="0"/>
              </a:rPr>
              <a:t>Customer.cname</a:t>
            </a:r>
            <a:r>
              <a:rPr lang="en-US" sz="2200" dirty="0">
                <a:latin typeface="Consolas" pitchFamily="49" charset="0"/>
                <a:cs typeface="Consolas" pitchFamily="49" charset="0"/>
              </a:rPr>
              <a:t> </a:t>
            </a:r>
            <a:br>
              <a:rPr lang="en-US" sz="2200" dirty="0">
                <a:latin typeface="Consolas" pitchFamily="49" charset="0"/>
                <a:cs typeface="Consolas" pitchFamily="49" charset="0"/>
              </a:rPr>
            </a:br>
            <a:r>
              <a:rPr lang="en-US" sz="2200" b="1" cap="all" dirty="0">
                <a:latin typeface="Consolas" pitchFamily="49" charset="0"/>
                <a:cs typeface="Consolas" pitchFamily="49" charset="0"/>
              </a:rPr>
              <a:t>FROM</a:t>
            </a:r>
            <a:r>
              <a:rPr lang="en-US" sz="2200" dirty="0">
                <a:latin typeface="Consolas" pitchFamily="49" charset="0"/>
                <a:cs typeface="Consolas" pitchFamily="49" charset="0"/>
              </a:rPr>
              <a:t> </a:t>
            </a:r>
            <a:r>
              <a:rPr lang="en-US" sz="2200" dirty="0">
                <a:solidFill>
                  <a:srgbClr val="7030A0"/>
                </a:solidFill>
                <a:latin typeface="Consolas" pitchFamily="49" charset="0"/>
                <a:cs typeface="Consolas" pitchFamily="49" charset="0"/>
              </a:rPr>
              <a:t>Customer, Ownership, Product, Assoc, Event, </a:t>
            </a:r>
            <a:r>
              <a:rPr lang="en-US" sz="2200" dirty="0" err="1">
                <a:solidFill>
                  <a:srgbClr val="7030A0"/>
                </a:solidFill>
                <a:latin typeface="Consolas" pitchFamily="49" charset="0"/>
                <a:cs typeface="Consolas" pitchFamily="49" charset="0"/>
              </a:rPr>
              <a:t>DebtEvent</a:t>
            </a:r>
            <a:r>
              <a:rPr lang="en-US" sz="2200" dirty="0">
                <a:solidFill>
                  <a:srgbClr val="7030A0"/>
                </a:solidFill>
                <a:latin typeface="Consolas" pitchFamily="49" charset="0"/>
                <a:cs typeface="Consolas" pitchFamily="49" charset="0"/>
              </a:rPr>
              <a:t>, Currency</a:t>
            </a:r>
          </a:p>
          <a:p>
            <a:pPr algn="l" rtl="0"/>
            <a:r>
              <a:rPr lang="en-US" sz="2200" b="1" cap="all" dirty="0">
                <a:latin typeface="Consolas" pitchFamily="49" charset="0"/>
                <a:cs typeface="Consolas" pitchFamily="49" charset="0"/>
              </a:rPr>
              <a:t>WHERE</a:t>
            </a:r>
            <a:r>
              <a:rPr lang="en-US" sz="2200" dirty="0">
                <a:latin typeface="Consolas" pitchFamily="49" charset="0"/>
                <a:cs typeface="Consolas" pitchFamily="49" charset="0"/>
              </a:rPr>
              <a:t> Customer.cid = Ownership.cid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Ownership.pid = Product.pid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a:t>
            </a:r>
            <a:r>
              <a:rPr lang="en-US" sz="2200" dirty="0" err="1">
                <a:latin typeface="Consolas" pitchFamily="49" charset="0"/>
                <a:cs typeface="Consolas" pitchFamily="49" charset="0"/>
              </a:rPr>
              <a:t>Product.type</a:t>
            </a:r>
            <a:r>
              <a:rPr lang="en-US" sz="2200" dirty="0">
                <a:latin typeface="Consolas" pitchFamily="49" charset="0"/>
                <a:cs typeface="Consolas" pitchFamily="49" charset="0"/>
              </a:rPr>
              <a:t> </a:t>
            </a:r>
            <a:r>
              <a:rPr lang="en-US" sz="2200" b="1" cap="all" dirty="0">
                <a:latin typeface="Consolas" pitchFamily="49" charset="0"/>
                <a:cs typeface="Consolas" pitchFamily="49" charset="0"/>
              </a:rPr>
              <a:t>LIKE</a:t>
            </a:r>
            <a:r>
              <a:rPr lang="en-US" sz="2200" dirty="0">
                <a:latin typeface="Consolas" pitchFamily="49" charset="0"/>
                <a:cs typeface="Consolas" pitchFamily="49" charset="0"/>
              </a:rPr>
              <a:t> '%account'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Product.pid=Assoc.pid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a:t>
            </a:r>
          </a:p>
          <a:p>
            <a:pPr algn="l" rtl="0"/>
            <a:r>
              <a:rPr lang="en-US" sz="2200" dirty="0">
                <a:latin typeface="Consolas" pitchFamily="49" charset="0"/>
                <a:cs typeface="Consolas" pitchFamily="49" charset="0"/>
              </a:rPr>
              <a:t>Assoc.eid=Event.eid </a:t>
            </a:r>
            <a:r>
              <a:rPr lang="en-US" sz="2200" b="1" cap="all" dirty="0">
                <a:latin typeface="Consolas" pitchFamily="49" charset="0"/>
                <a:cs typeface="Consolas" pitchFamily="49" charset="0"/>
              </a:rPr>
              <a:t>and</a:t>
            </a:r>
          </a:p>
          <a:p>
            <a:pPr algn="l" rtl="0"/>
            <a:r>
              <a:rPr lang="en-US" sz="2200" dirty="0" err="1">
                <a:latin typeface="Consolas" pitchFamily="49" charset="0"/>
                <a:cs typeface="Consolas" pitchFamily="49" charset="0"/>
              </a:rPr>
              <a:t>Event.date</a:t>
            </a:r>
            <a:r>
              <a:rPr lang="en-US" sz="2200" dirty="0">
                <a:latin typeface="Consolas" pitchFamily="49" charset="0"/>
                <a:cs typeface="Consolas" pitchFamily="49" charset="0"/>
              </a:rPr>
              <a:t> &gt; '01.01.2007' </a:t>
            </a:r>
            <a:r>
              <a:rPr lang="en-US" sz="2200" b="1" cap="all" dirty="0">
                <a:latin typeface="Consolas" pitchFamily="49" charset="0"/>
                <a:cs typeface="Consolas" pitchFamily="49" charset="0"/>
              </a:rPr>
              <a:t>and </a:t>
            </a:r>
            <a:r>
              <a:rPr lang="en-US" sz="2200" dirty="0">
                <a:latin typeface="Consolas" pitchFamily="49" charset="0"/>
                <a:cs typeface="Consolas" pitchFamily="49" charset="0"/>
              </a:rPr>
              <a:t>Event.eid = DebtEvent.eid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DebtEvent.sum &gt; 2000 </a:t>
            </a:r>
            <a:r>
              <a:rPr lang="en-US" sz="2200" b="1" cap="all" dirty="0">
                <a:latin typeface="Consolas" pitchFamily="49" charset="0"/>
                <a:cs typeface="Consolas" pitchFamily="49" charset="0"/>
              </a:rPr>
              <a:t>AND </a:t>
            </a:r>
            <a:r>
              <a:rPr lang="en-US" sz="2200" dirty="0">
                <a:latin typeface="Consolas" pitchFamily="49" charset="0"/>
                <a:cs typeface="Consolas" pitchFamily="49" charset="0"/>
              </a:rPr>
              <a:t>DebtEvent.cid = Currency.cid </a:t>
            </a:r>
            <a:r>
              <a:rPr lang="en-US" sz="2200" b="1" cap="all" dirty="0">
                <a:latin typeface="Consolas" pitchFamily="49" charset="0"/>
                <a:cs typeface="Consolas" pitchFamily="49" charset="0"/>
              </a:rPr>
              <a:t>AND</a:t>
            </a:r>
            <a:r>
              <a:rPr lang="en-US" sz="2200" dirty="0">
                <a:latin typeface="Consolas" pitchFamily="49" charset="0"/>
                <a:cs typeface="Consolas" pitchFamily="49" charset="0"/>
              </a:rPr>
              <a:t> </a:t>
            </a:r>
            <a:r>
              <a:rPr lang="en-US" sz="2200" dirty="0" err="1">
                <a:latin typeface="Consolas" pitchFamily="49" charset="0"/>
                <a:cs typeface="Consolas" pitchFamily="49" charset="0"/>
              </a:rPr>
              <a:t>Currency.symbols</a:t>
            </a:r>
            <a:r>
              <a:rPr lang="en-US" sz="2200" dirty="0">
                <a:latin typeface="Consolas" pitchFamily="49" charset="0"/>
                <a:cs typeface="Consolas" pitchFamily="49" charset="0"/>
              </a:rPr>
              <a:t> </a:t>
            </a:r>
            <a:r>
              <a:rPr lang="en-US" sz="2200" b="1" cap="all" dirty="0">
                <a:latin typeface="Consolas" pitchFamily="49" charset="0"/>
                <a:cs typeface="Consolas" pitchFamily="49" charset="0"/>
              </a:rPr>
              <a:t>LIKE</a:t>
            </a:r>
            <a:r>
              <a:rPr lang="en-US" sz="2200" dirty="0">
                <a:latin typeface="Consolas" pitchFamily="49" charset="0"/>
                <a:cs typeface="Consolas" pitchFamily="49" charset="0"/>
              </a:rPr>
              <a:t> '%</a:t>
            </a:r>
            <a:r>
              <a:rPr lang="en-US" sz="2200" dirty="0"/>
              <a:t>€%</a:t>
            </a:r>
            <a:r>
              <a:rPr lang="en-US" sz="2200" dirty="0">
                <a:latin typeface="Consolas" pitchFamily="49" charset="0"/>
                <a:cs typeface="Consolas" pitchFamily="49" charset="0"/>
              </a:rPr>
              <a:t>'</a:t>
            </a:r>
          </a:p>
        </p:txBody>
      </p:sp>
      <p:sp>
        <p:nvSpPr>
          <p:cNvPr id="19" name="Text Box 70"/>
          <p:cNvSpPr txBox="1">
            <a:spLocks noChangeArrowheads="1"/>
          </p:cNvSpPr>
          <p:nvPr/>
        </p:nvSpPr>
        <p:spPr bwMode="auto">
          <a:xfrm>
            <a:off x="15581384" y="1976131"/>
            <a:ext cx="2254250" cy="430887"/>
          </a:xfrm>
          <a:prstGeom prst="rect">
            <a:avLst/>
          </a:prstGeom>
          <a:noFill/>
          <a:ln w="9525">
            <a:noFill/>
            <a:miter lim="800000"/>
            <a:headEnd/>
            <a:tailEnd/>
          </a:ln>
        </p:spPr>
        <p:txBody>
          <a:bodyPr>
            <a:spAutoFit/>
          </a:bodyPr>
          <a:lstStyle/>
          <a:p>
            <a:pPr algn="ctr">
              <a:spcBef>
                <a:spcPct val="50000"/>
              </a:spcBef>
            </a:pPr>
            <a:r>
              <a:rPr lang="en-US" sz="2200" dirty="0"/>
              <a:t>…</a:t>
            </a:r>
          </a:p>
        </p:txBody>
      </p:sp>
      <p:sp>
        <p:nvSpPr>
          <p:cNvPr id="39" name="Freeform 38"/>
          <p:cNvSpPr/>
          <p:nvPr/>
        </p:nvSpPr>
        <p:spPr>
          <a:xfrm>
            <a:off x="1086766" y="-849140"/>
            <a:ext cx="6737426" cy="5830018"/>
          </a:xfrm>
          <a:custGeom>
            <a:avLst/>
            <a:gdLst>
              <a:gd name="connsiteX0" fmla="*/ 5107259 w 6564352"/>
              <a:gd name="connsiteY0" fmla="*/ 52039 h 5412058"/>
              <a:gd name="connsiteX1" fmla="*/ 52039 w 6564352"/>
              <a:gd name="connsiteY1" fmla="*/ 3888058 h 5412058"/>
              <a:gd name="connsiteX2" fmla="*/ 0 w 6564352"/>
              <a:gd name="connsiteY2" fmla="*/ 5412058 h 5412058"/>
              <a:gd name="connsiteX3" fmla="*/ 6066264 w 6564352"/>
              <a:gd name="connsiteY3" fmla="*/ 5107258 h 5412058"/>
              <a:gd name="connsiteX4" fmla="*/ 6564352 w 6564352"/>
              <a:gd name="connsiteY4" fmla="*/ 0 h 5412058"/>
              <a:gd name="connsiteX5" fmla="*/ 5107259 w 6564352"/>
              <a:gd name="connsiteY5"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4563420 w 6564352"/>
              <a:gd name="connsiteY2" fmla="*/ 3888058 h 5412058"/>
              <a:gd name="connsiteX3" fmla="*/ 52039 w 6564352"/>
              <a:gd name="connsiteY3" fmla="*/ 3888058 h 5412058"/>
              <a:gd name="connsiteX4" fmla="*/ 0 w 6564352"/>
              <a:gd name="connsiteY4" fmla="*/ 5412058 h 5412058"/>
              <a:gd name="connsiteX5" fmla="*/ 6066264 w 6564352"/>
              <a:gd name="connsiteY5" fmla="*/ 5107258 h 5412058"/>
              <a:gd name="connsiteX6" fmla="*/ 6564352 w 6564352"/>
              <a:gd name="connsiteY6" fmla="*/ 0 h 5412058"/>
              <a:gd name="connsiteX7" fmla="*/ 5107259 w 6564352"/>
              <a:gd name="connsiteY7"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7218557"/>
              <a:gd name="connsiteY0" fmla="*/ 52039 h 6430536"/>
              <a:gd name="connsiteX1" fmla="*/ 4111083 w 7218557"/>
              <a:gd name="connsiteY1" fmla="*/ 3345366 h 6430536"/>
              <a:gd name="connsiteX2" fmla="*/ 52039 w 7218557"/>
              <a:gd name="connsiteY2" fmla="*/ 3888058 h 6430536"/>
              <a:gd name="connsiteX3" fmla="*/ 0 w 7218557"/>
              <a:gd name="connsiteY3" fmla="*/ 5412058 h 6430536"/>
              <a:gd name="connsiteX4" fmla="*/ 7218557 w 7218557"/>
              <a:gd name="connsiteY4" fmla="*/ 6430536 h 6430536"/>
              <a:gd name="connsiteX5" fmla="*/ 6564352 w 7218557"/>
              <a:gd name="connsiteY5" fmla="*/ 0 h 6430536"/>
              <a:gd name="connsiteX6" fmla="*/ 5107259 w 7218557"/>
              <a:gd name="connsiteY6" fmla="*/ 52039 h 6430536"/>
              <a:gd name="connsiteX0" fmla="*/ 5107259 w 6817113"/>
              <a:gd name="connsiteY0" fmla="*/ 52039 h 5791200"/>
              <a:gd name="connsiteX1" fmla="*/ 4111083 w 6817113"/>
              <a:gd name="connsiteY1" fmla="*/ 3345366 h 5791200"/>
              <a:gd name="connsiteX2" fmla="*/ 52039 w 6817113"/>
              <a:gd name="connsiteY2" fmla="*/ 3888058 h 5791200"/>
              <a:gd name="connsiteX3" fmla="*/ 0 w 6817113"/>
              <a:gd name="connsiteY3" fmla="*/ 5412058 h 5791200"/>
              <a:gd name="connsiteX4" fmla="*/ 6817113 w 6817113"/>
              <a:gd name="connsiteY4" fmla="*/ 5791200 h 5791200"/>
              <a:gd name="connsiteX5" fmla="*/ 6564352 w 6817113"/>
              <a:gd name="connsiteY5" fmla="*/ 0 h 5791200"/>
              <a:gd name="connsiteX6" fmla="*/ 5107259 w 6817113"/>
              <a:gd name="connsiteY6" fmla="*/ 52039 h 5791200"/>
              <a:gd name="connsiteX0" fmla="*/ 5107259 w 6660996"/>
              <a:gd name="connsiteY0" fmla="*/ 52039 h 5642517"/>
              <a:gd name="connsiteX1" fmla="*/ 4111083 w 6660996"/>
              <a:gd name="connsiteY1" fmla="*/ 3345366 h 5642517"/>
              <a:gd name="connsiteX2" fmla="*/ 52039 w 6660996"/>
              <a:gd name="connsiteY2" fmla="*/ 38880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107259 w 6660996"/>
              <a:gd name="connsiteY0" fmla="*/ 52039 h 5642517"/>
              <a:gd name="connsiteX1" fmla="*/ 4111083 w 6660996"/>
              <a:gd name="connsiteY1" fmla="*/ 3345366 h 5642517"/>
              <a:gd name="connsiteX2" fmla="*/ 52039 w 6660996"/>
              <a:gd name="connsiteY2" fmla="*/ 41928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107259 w 6660996"/>
              <a:gd name="connsiteY0" fmla="*/ 52039 h 5642517"/>
              <a:gd name="connsiteX1" fmla="*/ 4698380 w 6660996"/>
              <a:gd name="connsiteY1" fmla="*/ 3650166 h 5642517"/>
              <a:gd name="connsiteX2" fmla="*/ 52039 w 6660996"/>
              <a:gd name="connsiteY2" fmla="*/ 41928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5199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808157 w 6737426"/>
              <a:gd name="connsiteY0" fmla="*/ 0 h 5830018"/>
              <a:gd name="connsiteX1" fmla="*/ 4774810 w 6737426"/>
              <a:gd name="connsiteY1" fmla="*/ 3672469 h 5830018"/>
              <a:gd name="connsiteX2" fmla="*/ 128469 w 6737426"/>
              <a:gd name="connsiteY2" fmla="*/ 4519961 h 5830018"/>
              <a:gd name="connsiteX3" fmla="*/ 76430 w 6737426"/>
              <a:gd name="connsiteY3" fmla="*/ 5434361 h 5830018"/>
              <a:gd name="connsiteX4" fmla="*/ 0 w 6737426"/>
              <a:gd name="connsiteY4" fmla="*/ 5830018 h 5830018"/>
              <a:gd name="connsiteX5" fmla="*/ 6737426 w 6737426"/>
              <a:gd name="connsiteY5" fmla="*/ 5664820 h 5830018"/>
              <a:gd name="connsiteX6" fmla="*/ 6640782 w 6737426"/>
              <a:gd name="connsiteY6" fmla="*/ 22303 h 5830018"/>
              <a:gd name="connsiteX7" fmla="*/ 5808157 w 6737426"/>
              <a:gd name="connsiteY7" fmla="*/ 0 h 583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7426" h="5830018">
                <a:moveTo>
                  <a:pt x="5808157" y="0"/>
                </a:moveTo>
                <a:cubicBezTo>
                  <a:pt x="5780898" y="1372839"/>
                  <a:pt x="5783376" y="2782849"/>
                  <a:pt x="4774810" y="3672469"/>
                </a:cubicBezTo>
                <a:cubicBezTo>
                  <a:pt x="3932273" y="4311806"/>
                  <a:pt x="3356127" y="4628996"/>
                  <a:pt x="128469" y="4519961"/>
                </a:cubicBezTo>
                <a:lnTo>
                  <a:pt x="76430" y="5434361"/>
                </a:lnTo>
                <a:lnTo>
                  <a:pt x="0" y="5830018"/>
                </a:lnTo>
                <a:lnTo>
                  <a:pt x="6737426" y="5664820"/>
                </a:lnTo>
                <a:lnTo>
                  <a:pt x="6640782" y="22303"/>
                </a:lnTo>
                <a:lnTo>
                  <a:pt x="5808157" y="0"/>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04801" y="4050588"/>
            <a:ext cx="7761249" cy="127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ular Callout 36"/>
          <p:cNvSpPr/>
          <p:nvPr/>
        </p:nvSpPr>
        <p:spPr>
          <a:xfrm>
            <a:off x="4952530" y="3706320"/>
            <a:ext cx="3468979" cy="1574436"/>
          </a:xfrm>
          <a:prstGeom prst="wedgeRoundRectCallout">
            <a:avLst>
              <a:gd name="adj1" fmla="val 81889"/>
              <a:gd name="adj2" fmla="val 88344"/>
              <a:gd name="adj3" fmla="val 16667"/>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en-US" sz="2200" dirty="0">
                <a:solidFill>
                  <a:schemeClr val="tx1"/>
                </a:solidFill>
              </a:rPr>
              <a:t>“Return owners of accounts with overdraft events exceeding a sum of €2000</a:t>
            </a:r>
          </a:p>
          <a:p>
            <a:pPr algn="ctr" rtl="0"/>
            <a:r>
              <a:rPr lang="en-US" sz="2200" dirty="0">
                <a:solidFill>
                  <a:schemeClr val="tx1"/>
                </a:solidFill>
              </a:rPr>
              <a:t>after the year 2006”</a:t>
            </a:r>
          </a:p>
        </p:txBody>
      </p:sp>
    </p:spTree>
    <p:extLst>
      <p:ext uri="{BB962C8B-B14F-4D97-AF65-F5344CB8AC3E}">
        <p14:creationId xmlns:p14="http://schemas.microsoft.com/office/powerpoint/2010/main" val="300676505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computation</a:t>
            </a:r>
            <a:endParaRPr lang="he-IL"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838200" y="1690688"/>
                <a:ext cx="4732020" cy="4486275"/>
              </a:xfrm>
            </p:spPr>
            <p:txBody>
              <a:bodyPr>
                <a:normAutofit/>
              </a:bodyPr>
              <a:lstStyle/>
              <a:p>
                <a:r>
                  <a:rPr lang="en-US" dirty="0" smtClean="0"/>
                  <a:t>Start </a:t>
                </a:r>
                <a:r>
                  <a:rPr lang="en-US" dirty="0"/>
                  <a:t>by running the exact </a:t>
                </a:r>
                <a:r>
                  <a:rPr lang="en-US" dirty="0" smtClean="0"/>
                  <a:t>computation</a:t>
                </a:r>
              </a:p>
              <a:p>
                <a:r>
                  <a:rPr lang="en-US" dirty="0" smtClean="0"/>
                  <a:t> </a:t>
                </a:r>
                <a:r>
                  <a:rPr lang="en-US" dirty="0"/>
                  <a:t>If the </a:t>
                </a:r>
                <a:r>
                  <a:rPr lang="en-US" dirty="0" smtClean="0"/>
                  <a:t>exact computation </a:t>
                </a:r>
                <a:r>
                  <a:rPr lang="en-US" dirty="0"/>
                  <a:t>completes successfully </a:t>
                </a:r>
                <a:r>
                  <a:rPr lang="en-US" dirty="0" smtClean="0"/>
                  <a:t>in under </a:t>
                </a:r>
                <a14:m>
                  <m:oMath xmlns:m="http://schemas.openxmlformats.org/officeDocument/2006/math">
                    <m:r>
                      <a:rPr lang="en-US" b="0" i="1" dirty="0" smtClean="0">
                        <a:latin typeface="Cambria Math" panose="02040503050406030204" pitchFamily="18" charset="0"/>
                      </a:rPr>
                      <m:t>𝑡</m:t>
                    </m:r>
                  </m:oMath>
                </a14:m>
                <a:r>
                  <a:rPr lang="en-US" dirty="0"/>
                  <a:t> </a:t>
                </a:r>
                <a:r>
                  <a:rPr lang="en-US" dirty="0" smtClean="0"/>
                  <a:t>seconds,  </a:t>
                </a:r>
                <a:r>
                  <a:rPr lang="en-US" dirty="0"/>
                  <a:t>return </a:t>
                </a:r>
                <a:r>
                  <a:rPr lang="en-US" dirty="0" smtClean="0"/>
                  <a:t>its result</a:t>
                </a:r>
                <a:endParaRPr lang="en-US" dirty="0"/>
              </a:p>
              <a:p>
                <a:r>
                  <a:rPr lang="en-US" dirty="0" smtClean="0"/>
                  <a:t>Otherwise</a:t>
                </a:r>
                <a:r>
                  <a:rPr lang="en-US" dirty="0"/>
                  <a:t>, </a:t>
                </a:r>
                <a:r>
                  <a:rPr lang="en-US" dirty="0" smtClean="0"/>
                  <a:t>terminate </a:t>
                </a:r>
                <a:r>
                  <a:rPr lang="en-US" dirty="0"/>
                  <a:t>the exact computation and execute </a:t>
                </a:r>
                <a:r>
                  <a:rPr lang="en-US" dirty="0" smtClean="0"/>
                  <a:t>CNF Proxy</a:t>
                </a:r>
                <a:endParaRPr lang="he-IL"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838200" y="1690688"/>
                <a:ext cx="4732020" cy="4486275"/>
              </a:xfrm>
              <a:blipFill>
                <a:blip r:embed="rId3"/>
                <a:stretch>
                  <a:fillRect l="-2320" t="-2174"/>
                </a:stretch>
              </a:blipFill>
            </p:spPr>
            <p:txBody>
              <a:bodyPr/>
              <a:lstStyle/>
              <a:p>
                <a:r>
                  <a:rPr 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582" y="1690688"/>
            <a:ext cx="4434855" cy="3576841"/>
          </a:xfrm>
          <a:prstGeom prst="rect">
            <a:avLst/>
          </a:prstGeom>
        </p:spPr>
      </p:pic>
      <p:sp>
        <p:nvSpPr>
          <p:cNvPr id="5" name="TextBox 4"/>
          <p:cNvSpPr txBox="1"/>
          <p:nvPr/>
        </p:nvSpPr>
        <p:spPr>
          <a:xfrm rot="20630573">
            <a:off x="6062323" y="4449289"/>
            <a:ext cx="4914900" cy="1569660"/>
          </a:xfrm>
          <a:prstGeom prst="rect">
            <a:avLst/>
          </a:prstGeom>
          <a:ln w="22225">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sz="2400" dirty="0" smtClean="0"/>
              <a:t>For most </a:t>
            </a:r>
            <a:r>
              <a:rPr lang="en-US" sz="2400" dirty="0"/>
              <a:t>output tuples (</a:t>
            </a:r>
            <a:r>
              <a:rPr lang="en-US" sz="2400" dirty="0" smtClean="0"/>
              <a:t>98.67% </a:t>
            </a:r>
            <a:r>
              <a:rPr lang="en-US" sz="2400" dirty="0"/>
              <a:t>for IMDB and </a:t>
            </a:r>
            <a:r>
              <a:rPr lang="en-US" sz="2400" dirty="0" smtClean="0"/>
              <a:t>83.83% </a:t>
            </a:r>
            <a:r>
              <a:rPr lang="en-US" sz="2400" dirty="0"/>
              <a:t>for TPC-H) exact computation of Shapley values terminates within 2.5 seconds. </a:t>
            </a:r>
            <a:endParaRPr lang="en-US" sz="2400" dirty="0" smtClean="0"/>
          </a:p>
        </p:txBody>
      </p:sp>
    </p:spTree>
    <p:extLst>
      <p:ext uri="{BB962C8B-B14F-4D97-AF65-F5344CB8AC3E}">
        <p14:creationId xmlns:p14="http://schemas.microsoft.com/office/powerpoint/2010/main" val="504427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ShapGraph</a:t>
            </a:r>
            <a:r>
              <a:rPr lang="en-US" dirty="0"/>
              <a:t> [Demo @ SIGMOD ‘22]</a:t>
            </a:r>
          </a:p>
        </p:txBody>
      </p:sp>
      <p:sp>
        <p:nvSpPr>
          <p:cNvPr id="3" name="Content Placeholder 2"/>
          <p:cNvSpPr>
            <a:spLocks noGrp="1"/>
          </p:cNvSpPr>
          <p:nvPr>
            <p:ph idx="1"/>
          </p:nvPr>
        </p:nvSpPr>
        <p:spPr/>
        <p:txBody>
          <a:bodyPr/>
          <a:lstStyle/>
          <a:p>
            <a:r>
              <a:rPr lang="en-US" dirty="0" smtClean="0"/>
              <a:t>Shapley values quantify individual contribution of input tuples</a:t>
            </a:r>
          </a:p>
          <a:p>
            <a:endParaRPr lang="en-US" dirty="0" smtClean="0"/>
          </a:p>
          <a:p>
            <a:r>
              <a:rPr lang="en-US" dirty="0" smtClean="0"/>
              <a:t>Provenance Circuits detail the interactions between these tuples</a:t>
            </a:r>
          </a:p>
          <a:p>
            <a:endParaRPr lang="en-US" dirty="0" smtClean="0"/>
          </a:p>
          <a:p>
            <a:r>
              <a:rPr lang="en-US" dirty="0" smtClean="0"/>
              <a:t>Combining the two views may be useful</a:t>
            </a:r>
            <a:endParaRPr lang="en-US" dirty="0"/>
          </a:p>
        </p:txBody>
      </p:sp>
    </p:spTree>
    <p:extLst>
      <p:ext uri="{BB962C8B-B14F-4D97-AF65-F5344CB8AC3E}">
        <p14:creationId xmlns:p14="http://schemas.microsoft.com/office/powerpoint/2010/main" val="1936637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ShapGraph</a:t>
            </a:r>
            <a:r>
              <a:rPr lang="en-US" dirty="0"/>
              <a:t> [Demo @ SIGMOD ‘22]</a:t>
            </a:r>
          </a:p>
        </p:txBody>
      </p:sp>
      <p:pic>
        <p:nvPicPr>
          <p:cNvPr id="4" name="Content Placeholder 3"/>
          <p:cNvPicPr>
            <a:picLocks noGrp="1" noChangeAspect="1"/>
          </p:cNvPicPr>
          <p:nvPr>
            <p:ph idx="1"/>
          </p:nvPr>
        </p:nvPicPr>
        <p:blipFill>
          <a:blip r:embed="rId2"/>
          <a:stretch>
            <a:fillRect/>
          </a:stretch>
        </p:blipFill>
        <p:spPr>
          <a:xfrm>
            <a:off x="1583989" y="1825625"/>
            <a:ext cx="9024021" cy="4351338"/>
          </a:xfrm>
          <a:prstGeom prst="rect">
            <a:avLst/>
          </a:prstGeom>
          <a:ln w="38100">
            <a:solidFill>
              <a:schemeClr val="tx1"/>
            </a:solidFill>
          </a:ln>
          <a:effectLst/>
        </p:spPr>
      </p:pic>
    </p:spTree>
    <p:extLst>
      <p:ext uri="{BB962C8B-B14F-4D97-AF65-F5344CB8AC3E}">
        <p14:creationId xmlns:p14="http://schemas.microsoft.com/office/powerpoint/2010/main" val="2747784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5914" y="365125"/>
            <a:ext cx="10297886" cy="6394904"/>
          </a:xfrm>
          <a:prstGeom prst="rect">
            <a:avLst/>
          </a:prstGeom>
          <a:ln w="38100">
            <a:solidFill>
              <a:srgbClr val="000000"/>
            </a:solidFill>
          </a:ln>
        </p:spPr>
      </p:pic>
    </p:spTree>
    <p:extLst>
      <p:ext uri="{BB962C8B-B14F-4D97-AF65-F5344CB8AC3E}">
        <p14:creationId xmlns:p14="http://schemas.microsoft.com/office/powerpoint/2010/main" val="1816029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Provenance generation</a:t>
            </a:r>
            <a:r>
              <a:rPr lang="en-US" dirty="0"/>
              <a:t> </a:t>
            </a:r>
            <a:r>
              <a:rPr lang="en-US" dirty="0" smtClean="0"/>
              <a:t>remains a bottleneck</a:t>
            </a:r>
          </a:p>
          <a:p>
            <a:endParaRPr lang="en-US" dirty="0"/>
          </a:p>
          <a:p>
            <a:r>
              <a:rPr lang="en-US" dirty="0" smtClean="0"/>
              <a:t>Can we generate (a reasonable) ranking of facts without provenance?</a:t>
            </a:r>
          </a:p>
          <a:p>
            <a:endParaRPr lang="en-US" dirty="0" smtClean="0"/>
          </a:p>
          <a:p>
            <a:r>
              <a:rPr lang="en-US" dirty="0" smtClean="0"/>
              <a:t>Lineage may be OK (a set of facts with non-zero Shapley)</a:t>
            </a:r>
          </a:p>
          <a:p>
            <a:endParaRPr lang="en-US" dirty="0"/>
          </a:p>
          <a:p>
            <a:r>
              <a:rPr lang="en-US" dirty="0" smtClean="0"/>
              <a:t>One direction: learning from query logs</a:t>
            </a:r>
            <a:endParaRPr lang="en-US" dirty="0"/>
          </a:p>
        </p:txBody>
      </p:sp>
    </p:spTree>
    <p:extLst>
      <p:ext uri="{BB962C8B-B14F-4D97-AF65-F5344CB8AC3E}">
        <p14:creationId xmlns:p14="http://schemas.microsoft.com/office/powerpoint/2010/main" val="1405420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DBShap</a:t>
            </a:r>
            <a:r>
              <a:rPr lang="en-US" dirty="0" smtClean="0"/>
              <a:t> dataset</a:t>
            </a:r>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https://www.cs.tau.ac.il/~</a:t>
            </a:r>
            <a:r>
              <a:rPr lang="en-US" dirty="0" smtClean="0">
                <a:hlinkClick r:id="rId2"/>
              </a:rPr>
              <a:t>danielde/dbshap_page/dbshap.html</a:t>
            </a:r>
            <a:endParaRPr lang="en-US" dirty="0" smtClean="0"/>
          </a:p>
          <a:p>
            <a:endParaRPr lang="en-US" dirty="0"/>
          </a:p>
          <a:p>
            <a:r>
              <a:rPr lang="en-US" dirty="0" smtClean="0"/>
              <a:t>Currently includes 197 </a:t>
            </a:r>
            <a:r>
              <a:rPr lang="en-US" dirty="0"/>
              <a:t>unique </a:t>
            </a:r>
            <a:r>
              <a:rPr lang="en-US" dirty="0" smtClean="0"/>
              <a:t>queries (over the IMDB database), with a </a:t>
            </a:r>
            <a:r>
              <a:rPr lang="en-US" dirty="0"/>
              <a:t>total of 970K output tuples, </a:t>
            </a:r>
            <a:r>
              <a:rPr lang="en-US" dirty="0" smtClean="0"/>
              <a:t>and </a:t>
            </a:r>
            <a:r>
              <a:rPr lang="en-US" dirty="0"/>
              <a:t>17M non-zero contributing </a:t>
            </a:r>
            <a:r>
              <a:rPr lang="en-US" dirty="0" smtClean="0"/>
              <a:t>facts. For each pair of (</a:t>
            </a:r>
            <a:r>
              <a:rPr lang="en-US" dirty="0" err="1" smtClean="0"/>
              <a:t>query,output</a:t>
            </a:r>
            <a:r>
              <a:rPr lang="en-US" dirty="0" smtClean="0"/>
              <a:t> tuple) the dataset includes the exact Shapley value</a:t>
            </a:r>
          </a:p>
          <a:p>
            <a:pPr marL="0" indent="0">
              <a:buNone/>
            </a:pPr>
            <a:endParaRPr lang="en-US" dirty="0" smtClean="0"/>
          </a:p>
          <a:p>
            <a:endParaRPr lang="en-US" dirty="0" smtClean="0"/>
          </a:p>
          <a:p>
            <a:r>
              <a:rPr lang="en-US" dirty="0" smtClean="0"/>
              <a:t>Initial models that learn from past queries achieve encouraging results in terms of ranking the facts in </a:t>
            </a:r>
            <a:r>
              <a:rPr lang="en-US" i="1" dirty="0" smtClean="0"/>
              <a:t>a given lineage</a:t>
            </a:r>
          </a:p>
          <a:p>
            <a:endParaRPr lang="en-US" i="1" dirty="0"/>
          </a:p>
          <a:p>
            <a:endParaRPr lang="en-US" i="1" dirty="0" smtClean="0"/>
          </a:p>
          <a:p>
            <a:pPr marL="0" indent="0">
              <a:buNone/>
            </a:pPr>
            <a:endParaRPr lang="en-US" i="1" dirty="0" smtClean="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364743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DB-based explanations can help!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focused on Shapley computation for query answers</a:t>
            </a:r>
          </a:p>
          <a:p>
            <a:endParaRPr lang="en-US" dirty="0" smtClean="0"/>
          </a:p>
          <a:p>
            <a:r>
              <a:rPr lang="en-US" dirty="0" smtClean="0"/>
              <a:t>Shapley-based explanations for additional components in the Data Science pipeline </a:t>
            </a:r>
          </a:p>
          <a:p>
            <a:pPr marL="457200" lvl="1" indent="0">
              <a:buNone/>
            </a:pPr>
            <a:r>
              <a:rPr lang="en-US" dirty="0" err="1" smtClean="0"/>
              <a:t>Deutch</a:t>
            </a:r>
            <a:r>
              <a:rPr lang="en-US" dirty="0"/>
              <a:t>, </a:t>
            </a:r>
            <a:r>
              <a:rPr lang="en-US" dirty="0" smtClean="0"/>
              <a:t>Frost</a:t>
            </a:r>
            <a:r>
              <a:rPr lang="en-US" dirty="0"/>
              <a:t>, </a:t>
            </a:r>
            <a:r>
              <a:rPr lang="en-US" dirty="0" smtClean="0"/>
              <a:t>Gilad and </a:t>
            </a:r>
            <a:r>
              <a:rPr lang="en-US" dirty="0" err="1" smtClean="0"/>
              <a:t>Sheffer</a:t>
            </a:r>
            <a:r>
              <a:rPr lang="en-US" dirty="0" smtClean="0"/>
              <a:t>, </a:t>
            </a:r>
            <a:r>
              <a:rPr lang="en-US" b="1" dirty="0" smtClean="0"/>
              <a:t>Explanations </a:t>
            </a:r>
            <a:r>
              <a:rPr lang="en-US" b="1" dirty="0"/>
              <a:t>for Data Repair Through Shapley Values.</a:t>
            </a:r>
            <a:r>
              <a:rPr lang="en-US" dirty="0"/>
              <a:t> CIKM </a:t>
            </a:r>
            <a:r>
              <a:rPr lang="en-US" dirty="0" smtClean="0"/>
              <a:t>2021</a:t>
            </a:r>
          </a:p>
          <a:p>
            <a:pPr marL="457200" lvl="1" indent="0">
              <a:buNone/>
            </a:pPr>
            <a:r>
              <a:rPr lang="en-US" dirty="0" err="1" smtClean="0"/>
              <a:t>Deutch</a:t>
            </a:r>
            <a:r>
              <a:rPr lang="en-US" dirty="0" smtClean="0"/>
              <a:t>, Gilad, Milo and </a:t>
            </a:r>
            <a:r>
              <a:rPr lang="en-US" dirty="0" err="1" smtClean="0"/>
              <a:t>Somech</a:t>
            </a:r>
            <a:r>
              <a:rPr lang="en-US" dirty="0" smtClean="0"/>
              <a:t>, </a:t>
            </a:r>
            <a:r>
              <a:rPr lang="en-US" dirty="0" err="1" smtClean="0"/>
              <a:t>ExplainED</a:t>
            </a:r>
            <a:r>
              <a:rPr lang="en-US" dirty="0" smtClean="0"/>
              <a:t>: explanations for EDA Notebooks, Demo @ VLDB 2020</a:t>
            </a:r>
          </a:p>
          <a:p>
            <a:pPr marL="0" indent="0">
              <a:buNone/>
            </a:pPr>
            <a:endParaRPr lang="en-US" dirty="0" smtClean="0"/>
          </a:p>
          <a:p>
            <a:r>
              <a:rPr lang="en-US" dirty="0" smtClean="0"/>
              <a:t>Counterfactual explanations for ML models</a:t>
            </a:r>
            <a:br>
              <a:rPr lang="en-US" dirty="0" smtClean="0"/>
            </a:br>
            <a:r>
              <a:rPr lang="en-US" sz="2400" dirty="0" err="1" smtClean="0"/>
              <a:t>Deutch</a:t>
            </a:r>
            <a:r>
              <a:rPr lang="en-US" sz="2400" dirty="0" smtClean="0"/>
              <a:t> and Frost, </a:t>
            </a:r>
            <a:r>
              <a:rPr lang="en-US" sz="2400" b="1" dirty="0" smtClean="0"/>
              <a:t>Constraints-Based </a:t>
            </a:r>
            <a:r>
              <a:rPr lang="en-US" sz="2400" b="1" dirty="0"/>
              <a:t>Explanations of </a:t>
            </a:r>
            <a:r>
              <a:rPr lang="en-US" sz="2400" b="1" dirty="0" smtClean="0"/>
              <a:t>Classifications, </a:t>
            </a:r>
            <a:r>
              <a:rPr lang="en-US" sz="2400" dirty="0" smtClean="0"/>
              <a:t>ICDE 2019</a:t>
            </a:r>
            <a:r>
              <a:rPr lang="en-US" dirty="0">
                <a:hlinkClick r:id="rId2"/>
              </a:rPr>
              <a:t/>
            </a:r>
            <a:br>
              <a:rPr lang="en-US" dirty="0">
                <a:hlinkClick r:id="rId2"/>
              </a:rPr>
            </a:br>
            <a:r>
              <a:rPr lang="en-US" sz="2500" dirty="0" err="1" smtClean="0"/>
              <a:t>Schleich</a:t>
            </a:r>
            <a:r>
              <a:rPr lang="en-US" sz="2500" dirty="0" smtClean="0"/>
              <a:t>, </a:t>
            </a:r>
            <a:r>
              <a:rPr lang="en-US" sz="2500" dirty="0" err="1" smtClean="0"/>
              <a:t>Geng</a:t>
            </a:r>
            <a:r>
              <a:rPr lang="en-US" sz="2500" dirty="0" smtClean="0"/>
              <a:t>, Zhang and </a:t>
            </a:r>
            <a:r>
              <a:rPr lang="en-US" sz="2500" dirty="0" err="1" smtClean="0"/>
              <a:t>Suciu</a:t>
            </a:r>
            <a:r>
              <a:rPr lang="en-US" sz="2500" b="1" dirty="0"/>
              <a:t>, </a:t>
            </a:r>
            <a:r>
              <a:rPr lang="en-US" sz="2500" b="1" dirty="0" err="1"/>
              <a:t>GeCo</a:t>
            </a:r>
            <a:r>
              <a:rPr lang="en-US" sz="2500" b="1" dirty="0"/>
              <a:t>: Quality Counterfactual Explanations in Real Time, </a:t>
            </a:r>
            <a:r>
              <a:rPr lang="en-US" sz="2500" dirty="0"/>
              <a:t>VLDB </a:t>
            </a:r>
            <a:r>
              <a:rPr lang="en-US" sz="2500" dirty="0" smtClean="0"/>
              <a:t>2021</a:t>
            </a:r>
          </a:p>
          <a:p>
            <a:pPr marL="0" indent="0">
              <a:buNone/>
            </a:pPr>
            <a:r>
              <a:rPr lang="en-US" sz="2500" dirty="0"/>
              <a:t> </a:t>
            </a:r>
            <a:r>
              <a:rPr lang="en-US" sz="2500" dirty="0" smtClean="0"/>
              <a:t>   </a:t>
            </a:r>
            <a:r>
              <a:rPr lang="en-US" sz="2500" dirty="0" err="1" smtClean="0"/>
              <a:t>Shrotri</a:t>
            </a:r>
            <a:r>
              <a:rPr lang="en-US" sz="2500" dirty="0" smtClean="0"/>
              <a:t> et. Al, </a:t>
            </a:r>
            <a:r>
              <a:rPr lang="en-US" sz="2500" b="1" dirty="0" smtClean="0"/>
              <a:t>Constraint-Driven Explanations for Black Box ML Models</a:t>
            </a:r>
            <a:r>
              <a:rPr lang="en-US" sz="2500" dirty="0" smtClean="0"/>
              <a:t>, AAAI 2022</a:t>
            </a:r>
            <a:endParaRPr lang="en-US" sz="2500" dirty="0"/>
          </a:p>
          <a:p>
            <a:pPr marL="0" indent="0">
              <a:buNone/>
            </a:pPr>
            <a:r>
              <a:rPr lang="en-US" sz="2400" dirty="0"/>
              <a:t> </a:t>
            </a:r>
            <a:r>
              <a:rPr lang="en-US" sz="2400" dirty="0" smtClean="0"/>
              <a:t>   </a:t>
            </a:r>
            <a:r>
              <a:rPr lang="en-US" sz="2400" dirty="0" err="1" smtClean="0"/>
              <a:t>Meyuhas</a:t>
            </a:r>
            <a:r>
              <a:rPr lang="en-US" sz="2400" dirty="0" smtClean="0"/>
              <a:t>, Ben-</a:t>
            </a:r>
            <a:r>
              <a:rPr lang="en-US" sz="2400" dirty="0" err="1" smtClean="0"/>
              <a:t>Arie</a:t>
            </a:r>
            <a:r>
              <a:rPr lang="en-US" sz="2400" dirty="0" smtClean="0"/>
              <a:t>, </a:t>
            </a:r>
            <a:r>
              <a:rPr lang="en-US" sz="2400" dirty="0" err="1" smtClean="0"/>
              <a:t>Horesh</a:t>
            </a:r>
            <a:r>
              <a:rPr lang="en-US" sz="2400" dirty="0" smtClean="0"/>
              <a:t> and </a:t>
            </a:r>
            <a:r>
              <a:rPr lang="en-US" sz="2400" dirty="0" err="1" smtClean="0"/>
              <a:t>Deutch</a:t>
            </a:r>
            <a:r>
              <a:rPr lang="en-US" sz="2400" dirty="0" smtClean="0"/>
              <a:t>, </a:t>
            </a:r>
            <a:r>
              <a:rPr lang="en-US" sz="2400" b="1" dirty="0" smtClean="0"/>
              <a:t>CFDB: Machine Learning Model Analysis via Databases of </a:t>
            </a:r>
            <a:r>
              <a:rPr lang="en-US" sz="2400" b="1" dirty="0" err="1" smtClean="0"/>
              <a:t>CounterFactuals</a:t>
            </a:r>
            <a:r>
              <a:rPr lang="en-US" sz="2400" dirty="0" smtClean="0"/>
              <a:t>, Demo @SIGMOD 2022</a:t>
            </a:r>
          </a:p>
          <a:p>
            <a:pPr marL="0" indent="0">
              <a:buNone/>
            </a:pPr>
            <a:endParaRPr lang="en-US" sz="2400" dirty="0" smtClean="0"/>
          </a:p>
          <a:p>
            <a:endParaRPr lang="en-US" dirty="0"/>
          </a:p>
          <a:p>
            <a:endParaRPr lang="en-US" dirty="0"/>
          </a:p>
        </p:txBody>
      </p:sp>
    </p:spTree>
    <p:extLst>
      <p:ext uri="{BB962C8B-B14F-4D97-AF65-F5344CB8AC3E}">
        <p14:creationId xmlns:p14="http://schemas.microsoft.com/office/powerpoint/2010/main" val="1966044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T-REX: Table Repair Explanations</a:t>
            </a:r>
            <a:endParaRPr lang="en-US" dirty="0"/>
          </a:p>
        </p:txBody>
      </p:sp>
      <p:pic>
        <p:nvPicPr>
          <p:cNvPr id="5" name="Content Placeholder 4"/>
          <p:cNvPicPr>
            <a:picLocks noGrp="1" noChangeAspect="1"/>
          </p:cNvPicPr>
          <p:nvPr>
            <p:ph idx="1"/>
          </p:nvPr>
        </p:nvPicPr>
        <p:blipFill>
          <a:blip r:embed="rId2"/>
          <a:stretch>
            <a:fillRect/>
          </a:stretch>
        </p:blipFill>
        <p:spPr>
          <a:xfrm>
            <a:off x="838200" y="1953491"/>
            <a:ext cx="10702635" cy="4378036"/>
          </a:xfrm>
          <a:prstGeom prst="rect">
            <a:avLst/>
          </a:prstGeom>
        </p:spPr>
      </p:pic>
    </p:spTree>
    <p:extLst>
      <p:ext uri="{BB962C8B-B14F-4D97-AF65-F5344CB8AC3E}">
        <p14:creationId xmlns:p14="http://schemas.microsoft.com/office/powerpoint/2010/main" val="3830810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 Constraint-based Explanations for Predictions</a:t>
            </a:r>
            <a:endParaRPr lang="en-US" dirty="0"/>
          </a:p>
        </p:txBody>
      </p:sp>
      <p:pic>
        <p:nvPicPr>
          <p:cNvPr id="4" name="Content Placeholder 3"/>
          <p:cNvPicPr>
            <a:picLocks noGrp="1" noChangeAspect="1"/>
          </p:cNvPicPr>
          <p:nvPr>
            <p:ph idx="1"/>
          </p:nvPr>
        </p:nvPicPr>
        <p:blipFill>
          <a:blip r:embed="rId2"/>
          <a:stretch>
            <a:fillRect/>
          </a:stretch>
        </p:blipFill>
        <p:spPr>
          <a:xfrm>
            <a:off x="1011382" y="1690688"/>
            <a:ext cx="10058399" cy="4682403"/>
          </a:xfrm>
          <a:prstGeom prst="rect">
            <a:avLst/>
          </a:prstGeom>
        </p:spPr>
      </p:pic>
    </p:spTree>
    <p:extLst>
      <p:ext uri="{BB962C8B-B14F-4D97-AF65-F5344CB8AC3E}">
        <p14:creationId xmlns:p14="http://schemas.microsoft.com/office/powerpoint/2010/main" val="3790678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Explanations are needed for different parts of the Data Science Cycle</a:t>
            </a:r>
          </a:p>
          <a:p>
            <a:r>
              <a:rPr lang="en-US" dirty="0" smtClean="0"/>
              <a:t>Why-provenance captures the essence of computation for queries, but it may be hard to see the forest for the trees</a:t>
            </a:r>
          </a:p>
          <a:p>
            <a:r>
              <a:rPr lang="en-US" dirty="0" smtClean="0"/>
              <a:t>Meanwhile, feature attribution is getting traction in ML</a:t>
            </a:r>
            <a:endParaRPr lang="en-US" dirty="0"/>
          </a:p>
          <a:p>
            <a:r>
              <a:rPr lang="en-US" dirty="0" smtClean="0"/>
              <a:t>We propose </a:t>
            </a:r>
            <a:r>
              <a:rPr lang="en-US" dirty="0" err="1" smtClean="0"/>
              <a:t>ShapGraph</a:t>
            </a:r>
            <a:r>
              <a:rPr lang="en-US" dirty="0" smtClean="0"/>
              <a:t>: Provenance Circuits summarizing the computation + Shapley values for individual nodes</a:t>
            </a:r>
            <a:endParaRPr lang="en-US" dirty="0"/>
          </a:p>
          <a:p>
            <a:r>
              <a:rPr lang="en-US" dirty="0" smtClean="0"/>
              <a:t>Why-provenance is also costly</a:t>
            </a:r>
          </a:p>
          <a:p>
            <a:pPr lvl="1"/>
            <a:r>
              <a:rPr lang="en-US" dirty="0" smtClean="0"/>
              <a:t>Can we get reasonable attribution without it?</a:t>
            </a:r>
          </a:p>
          <a:p>
            <a:r>
              <a:rPr lang="en-US" dirty="0" smtClean="0"/>
              <a:t>Shapley-based explanations for other Data Science tasks</a:t>
            </a:r>
          </a:p>
          <a:p>
            <a:r>
              <a:rPr lang="en-US" dirty="0" smtClean="0"/>
              <a:t>Another avenue of research: Incorporating DB Constraints in Counterfactual Explanations </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6090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039616997"/>
              </p:ext>
            </p:extLst>
          </p:nvPr>
        </p:nvGraphicFramePr>
        <p:xfrm>
          <a:off x="1524000" y="-903"/>
          <a:ext cx="5969620" cy="4729020"/>
        </p:xfrm>
        <a:graphic>
          <a:graphicData uri="http://schemas.openxmlformats.org/drawingml/2006/table">
            <a:tbl>
              <a:tblPr firstRow="1" bandRow="1">
                <a:tableStyleId>{5C22544A-7EE6-4342-B048-85BDC9FD1C3A}</a:tableStyleId>
              </a:tblPr>
              <a:tblGrid>
                <a:gridCol w="1470945">
                  <a:extLst>
                    <a:ext uri="{9D8B030D-6E8A-4147-A177-3AD203B41FA5}">
                      <a16:colId xmlns:a16="http://schemas.microsoft.com/office/drawing/2014/main" val="20000"/>
                    </a:ext>
                  </a:extLst>
                </a:gridCol>
                <a:gridCol w="4498675">
                  <a:extLst>
                    <a:ext uri="{9D8B030D-6E8A-4147-A177-3AD203B41FA5}">
                      <a16:colId xmlns:a16="http://schemas.microsoft.com/office/drawing/2014/main" val="20001"/>
                    </a:ext>
                  </a:extLst>
                </a:gridCol>
              </a:tblGrid>
              <a:tr h="549886">
                <a:tc>
                  <a:txBody>
                    <a:bodyPr/>
                    <a:lstStyle/>
                    <a:p>
                      <a:pPr algn="l" rtl="0"/>
                      <a:r>
                        <a:rPr lang="en-US" sz="2400" dirty="0" err="1" smtClean="0">
                          <a:latin typeface="Consolas" pitchFamily="49" charset="0"/>
                          <a:cs typeface="Consolas" pitchFamily="49" charset="0"/>
                        </a:rPr>
                        <a:t>cname</a:t>
                      </a:r>
                      <a:endParaRPr lang="en-US" sz="2400" dirty="0">
                        <a:latin typeface="Consolas" pitchFamily="49" charset="0"/>
                        <a:cs typeface="Consolas" pitchFamily="49" charset="0"/>
                      </a:endParaRPr>
                    </a:p>
                  </a:txBody>
                  <a:tcPr>
                    <a:lnR w="38100" cap="flat" cmpd="sng" algn="ctr">
                      <a:solidFill>
                        <a:schemeClr val="bg1"/>
                      </a:solidFill>
                      <a:prstDash val="solid"/>
                      <a:round/>
                      <a:headEnd type="none" w="med" len="med"/>
                      <a:tailEnd type="none" w="med" len="med"/>
                    </a:lnR>
                  </a:tcPr>
                </a:tc>
                <a:tc>
                  <a:txBody>
                    <a:bodyPr/>
                    <a:lstStyle/>
                    <a:p>
                      <a:pPr algn="l" rtl="0"/>
                      <a:r>
                        <a:rPr lang="en-US" sz="2400" dirty="0" err="1" smtClean="0">
                          <a:latin typeface="Consolas" pitchFamily="49" charset="0"/>
                          <a:cs typeface="Consolas" pitchFamily="49" charset="0"/>
                        </a:rPr>
                        <a:t>prov</a:t>
                      </a:r>
                      <a:endParaRPr lang="en-US" sz="2400" dirty="0">
                        <a:latin typeface="Consolas" pitchFamily="49" charset="0"/>
                        <a:cs typeface="Consolas" pitchFamily="49" charset="0"/>
                      </a:endParaRPr>
                    </a:p>
                  </a:txBody>
                  <a:tcPr>
                    <a:lnL w="38100" cap="flat" cmpd="sng" algn="ctr">
                      <a:solidFill>
                        <a:schemeClr val="bg1"/>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0000"/>
                  </a:ext>
                </a:extLst>
              </a:tr>
              <a:tr h="2309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onsolas" pitchFamily="49" charset="0"/>
                          <a:cs typeface="Consolas" pitchFamily="49" charset="0"/>
                        </a:rPr>
                        <a:t>Smith</a:t>
                      </a:r>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CO123·O1325·P85335·A8214·E23874·DE23874·CU2+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CO123·O1325·P85335·A4326·E9873·DE9873·CU2+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a:t>
                      </a:r>
                      <a:endParaRPr lang="en-US" sz="2400" dirty="0">
                        <a:solidFill>
                          <a:schemeClr val="tx1"/>
                        </a:solidFill>
                        <a:latin typeface="Consolas" pitchFamily="49" charset="0"/>
                        <a:cs typeface="Consolas" pitchFamily="49" charset="0"/>
                      </a:endParaRPr>
                    </a:p>
                  </a:txBody>
                  <a:tcPr>
                    <a:lnL w="38100"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10001"/>
                  </a:ext>
                </a:extLst>
              </a:tr>
              <a:tr h="1869613">
                <a:tc>
                  <a:txBody>
                    <a:bodyPr/>
                    <a:lstStyle/>
                    <a:p>
                      <a:pPr algn="l" rtl="0"/>
                      <a:r>
                        <a:rPr lang="en-US" sz="2400" dirty="0" smtClean="0">
                          <a:latin typeface="Consolas" pitchFamily="49" charset="0"/>
                          <a:cs typeface="Consolas" pitchFamily="49" charset="0"/>
                        </a:rPr>
                        <a:t>Jones</a:t>
                      </a:r>
                      <a:endParaRPr lang="en-US" sz="2400" dirty="0">
                        <a:latin typeface="Consolas" pitchFamily="49" charset="0"/>
                        <a:cs typeface="Consolas" pitchFamily="49" charset="0"/>
                      </a:endParaRPr>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onsolas" pitchFamily="49" charset="0"/>
                          <a:cs typeface="Consolas" pitchFamily="49" charset="0"/>
                        </a:rPr>
                        <a:t>C8432·O12387·P1248·A9238·E2384·DE2384·CU2+</a:t>
                      </a:r>
                      <a:br>
                        <a:rPr kumimoji="0" lang="en-US" sz="2400" u="none" strike="noStrike" cap="none" normalizeH="0" baseline="0" dirty="0" smtClean="0">
                          <a:ln>
                            <a:noFill/>
                          </a:ln>
                          <a:effectLst/>
                          <a:latin typeface="Consolas" pitchFamily="49" charset="0"/>
                          <a:cs typeface="Consolas" pitchFamily="49" charset="0"/>
                        </a:rPr>
                      </a:br>
                      <a:r>
                        <a:rPr kumimoji="0" lang="en-US" sz="2400" u="none" strike="noStrike" cap="none" normalizeH="0" baseline="0" dirty="0" smtClean="0">
                          <a:ln>
                            <a:noFill/>
                          </a:ln>
                          <a:effectLst/>
                          <a:latin typeface="Consolas" pitchFamily="49" charset="0"/>
                          <a:cs typeface="Consolas"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dirty="0" smtClean="0">
                        <a:ln>
                          <a:noFill/>
                        </a:ln>
                        <a:effectLst/>
                        <a:latin typeface="Consolas" pitchFamily="49" charset="0"/>
                        <a:cs typeface="Consolas" pitchFamily="49" charset="0"/>
                      </a:endParaRPr>
                    </a:p>
                  </a:txBody>
                  <a:tcPr>
                    <a:lnL w="38100"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9" name="Text Box 70"/>
          <p:cNvSpPr txBox="1">
            <a:spLocks noChangeArrowheads="1"/>
          </p:cNvSpPr>
          <p:nvPr/>
        </p:nvSpPr>
        <p:spPr bwMode="auto">
          <a:xfrm>
            <a:off x="15581384" y="1976131"/>
            <a:ext cx="2254250" cy="430887"/>
          </a:xfrm>
          <a:prstGeom prst="rect">
            <a:avLst/>
          </a:prstGeom>
          <a:noFill/>
          <a:ln w="9525">
            <a:noFill/>
            <a:miter lim="800000"/>
            <a:headEnd/>
            <a:tailEnd/>
          </a:ln>
        </p:spPr>
        <p:txBody>
          <a:bodyPr>
            <a:spAutoFit/>
          </a:bodyPr>
          <a:lstStyle/>
          <a:p>
            <a:pPr algn="ctr">
              <a:spcBef>
                <a:spcPct val="50000"/>
              </a:spcBef>
            </a:pPr>
            <a:r>
              <a:rPr lang="en-US" sz="2200" dirty="0"/>
              <a:t>…</a:t>
            </a:r>
          </a:p>
        </p:txBody>
      </p:sp>
      <p:sp>
        <p:nvSpPr>
          <p:cNvPr id="39" name="Freeform 38"/>
          <p:cNvSpPr/>
          <p:nvPr/>
        </p:nvSpPr>
        <p:spPr>
          <a:xfrm>
            <a:off x="1086766" y="-849140"/>
            <a:ext cx="6737426" cy="5830018"/>
          </a:xfrm>
          <a:custGeom>
            <a:avLst/>
            <a:gdLst>
              <a:gd name="connsiteX0" fmla="*/ 5107259 w 6564352"/>
              <a:gd name="connsiteY0" fmla="*/ 52039 h 5412058"/>
              <a:gd name="connsiteX1" fmla="*/ 52039 w 6564352"/>
              <a:gd name="connsiteY1" fmla="*/ 3888058 h 5412058"/>
              <a:gd name="connsiteX2" fmla="*/ 0 w 6564352"/>
              <a:gd name="connsiteY2" fmla="*/ 5412058 h 5412058"/>
              <a:gd name="connsiteX3" fmla="*/ 6066264 w 6564352"/>
              <a:gd name="connsiteY3" fmla="*/ 5107258 h 5412058"/>
              <a:gd name="connsiteX4" fmla="*/ 6564352 w 6564352"/>
              <a:gd name="connsiteY4" fmla="*/ 0 h 5412058"/>
              <a:gd name="connsiteX5" fmla="*/ 5107259 w 6564352"/>
              <a:gd name="connsiteY5"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4563420 w 6564352"/>
              <a:gd name="connsiteY2" fmla="*/ 3888058 h 5412058"/>
              <a:gd name="connsiteX3" fmla="*/ 52039 w 6564352"/>
              <a:gd name="connsiteY3" fmla="*/ 3888058 h 5412058"/>
              <a:gd name="connsiteX4" fmla="*/ 0 w 6564352"/>
              <a:gd name="connsiteY4" fmla="*/ 5412058 h 5412058"/>
              <a:gd name="connsiteX5" fmla="*/ 6066264 w 6564352"/>
              <a:gd name="connsiteY5" fmla="*/ 5107258 h 5412058"/>
              <a:gd name="connsiteX6" fmla="*/ 6564352 w 6564352"/>
              <a:gd name="connsiteY6" fmla="*/ 0 h 5412058"/>
              <a:gd name="connsiteX7" fmla="*/ 5107259 w 6564352"/>
              <a:gd name="connsiteY7"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6564352"/>
              <a:gd name="connsiteY0" fmla="*/ 52039 h 5412058"/>
              <a:gd name="connsiteX1" fmla="*/ 4111083 w 6564352"/>
              <a:gd name="connsiteY1" fmla="*/ 3345366 h 5412058"/>
              <a:gd name="connsiteX2" fmla="*/ 52039 w 6564352"/>
              <a:gd name="connsiteY2" fmla="*/ 3888058 h 5412058"/>
              <a:gd name="connsiteX3" fmla="*/ 0 w 6564352"/>
              <a:gd name="connsiteY3" fmla="*/ 5412058 h 5412058"/>
              <a:gd name="connsiteX4" fmla="*/ 6066264 w 6564352"/>
              <a:gd name="connsiteY4" fmla="*/ 5107258 h 5412058"/>
              <a:gd name="connsiteX5" fmla="*/ 6564352 w 6564352"/>
              <a:gd name="connsiteY5" fmla="*/ 0 h 5412058"/>
              <a:gd name="connsiteX6" fmla="*/ 5107259 w 6564352"/>
              <a:gd name="connsiteY6" fmla="*/ 52039 h 5412058"/>
              <a:gd name="connsiteX0" fmla="*/ 5107259 w 7218557"/>
              <a:gd name="connsiteY0" fmla="*/ 52039 h 6430536"/>
              <a:gd name="connsiteX1" fmla="*/ 4111083 w 7218557"/>
              <a:gd name="connsiteY1" fmla="*/ 3345366 h 6430536"/>
              <a:gd name="connsiteX2" fmla="*/ 52039 w 7218557"/>
              <a:gd name="connsiteY2" fmla="*/ 3888058 h 6430536"/>
              <a:gd name="connsiteX3" fmla="*/ 0 w 7218557"/>
              <a:gd name="connsiteY3" fmla="*/ 5412058 h 6430536"/>
              <a:gd name="connsiteX4" fmla="*/ 7218557 w 7218557"/>
              <a:gd name="connsiteY4" fmla="*/ 6430536 h 6430536"/>
              <a:gd name="connsiteX5" fmla="*/ 6564352 w 7218557"/>
              <a:gd name="connsiteY5" fmla="*/ 0 h 6430536"/>
              <a:gd name="connsiteX6" fmla="*/ 5107259 w 7218557"/>
              <a:gd name="connsiteY6" fmla="*/ 52039 h 6430536"/>
              <a:gd name="connsiteX0" fmla="*/ 5107259 w 6817113"/>
              <a:gd name="connsiteY0" fmla="*/ 52039 h 5791200"/>
              <a:gd name="connsiteX1" fmla="*/ 4111083 w 6817113"/>
              <a:gd name="connsiteY1" fmla="*/ 3345366 h 5791200"/>
              <a:gd name="connsiteX2" fmla="*/ 52039 w 6817113"/>
              <a:gd name="connsiteY2" fmla="*/ 3888058 h 5791200"/>
              <a:gd name="connsiteX3" fmla="*/ 0 w 6817113"/>
              <a:gd name="connsiteY3" fmla="*/ 5412058 h 5791200"/>
              <a:gd name="connsiteX4" fmla="*/ 6817113 w 6817113"/>
              <a:gd name="connsiteY4" fmla="*/ 5791200 h 5791200"/>
              <a:gd name="connsiteX5" fmla="*/ 6564352 w 6817113"/>
              <a:gd name="connsiteY5" fmla="*/ 0 h 5791200"/>
              <a:gd name="connsiteX6" fmla="*/ 5107259 w 6817113"/>
              <a:gd name="connsiteY6" fmla="*/ 52039 h 5791200"/>
              <a:gd name="connsiteX0" fmla="*/ 5107259 w 6660996"/>
              <a:gd name="connsiteY0" fmla="*/ 52039 h 5642517"/>
              <a:gd name="connsiteX1" fmla="*/ 4111083 w 6660996"/>
              <a:gd name="connsiteY1" fmla="*/ 3345366 h 5642517"/>
              <a:gd name="connsiteX2" fmla="*/ 52039 w 6660996"/>
              <a:gd name="connsiteY2" fmla="*/ 38880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107259 w 6660996"/>
              <a:gd name="connsiteY0" fmla="*/ 52039 h 5642517"/>
              <a:gd name="connsiteX1" fmla="*/ 4111083 w 6660996"/>
              <a:gd name="connsiteY1" fmla="*/ 3345366 h 5642517"/>
              <a:gd name="connsiteX2" fmla="*/ 52039 w 6660996"/>
              <a:gd name="connsiteY2" fmla="*/ 41928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107259 w 6660996"/>
              <a:gd name="connsiteY0" fmla="*/ 52039 h 5642517"/>
              <a:gd name="connsiteX1" fmla="*/ 4698380 w 6660996"/>
              <a:gd name="connsiteY1" fmla="*/ 3650166 h 5642517"/>
              <a:gd name="connsiteX2" fmla="*/ 52039 w 6660996"/>
              <a:gd name="connsiteY2" fmla="*/ 4192858 h 5642517"/>
              <a:gd name="connsiteX3" fmla="*/ 0 w 6660996"/>
              <a:gd name="connsiteY3" fmla="*/ 5412058 h 5642517"/>
              <a:gd name="connsiteX4" fmla="*/ 6660996 w 6660996"/>
              <a:gd name="connsiteY4" fmla="*/ 5642517 h 5642517"/>
              <a:gd name="connsiteX5" fmla="*/ 6564352 w 6660996"/>
              <a:gd name="connsiteY5" fmla="*/ 0 h 5642517"/>
              <a:gd name="connsiteX6" fmla="*/ 5107259 w 6660996"/>
              <a:gd name="connsiteY6" fmla="*/ 52039 h 5642517"/>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2151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731727 w 6660996"/>
              <a:gd name="connsiteY0" fmla="*/ 0 h 5664820"/>
              <a:gd name="connsiteX1" fmla="*/ 4698380 w 6660996"/>
              <a:gd name="connsiteY1" fmla="*/ 3672469 h 5664820"/>
              <a:gd name="connsiteX2" fmla="*/ 52039 w 6660996"/>
              <a:gd name="connsiteY2" fmla="*/ 4519961 h 5664820"/>
              <a:gd name="connsiteX3" fmla="*/ 0 w 6660996"/>
              <a:gd name="connsiteY3" fmla="*/ 5434361 h 5664820"/>
              <a:gd name="connsiteX4" fmla="*/ 6660996 w 6660996"/>
              <a:gd name="connsiteY4" fmla="*/ 5664820 h 5664820"/>
              <a:gd name="connsiteX5" fmla="*/ 6564352 w 6660996"/>
              <a:gd name="connsiteY5" fmla="*/ 22303 h 5664820"/>
              <a:gd name="connsiteX6" fmla="*/ 5731727 w 6660996"/>
              <a:gd name="connsiteY6" fmla="*/ 0 h 5664820"/>
              <a:gd name="connsiteX0" fmla="*/ 5808157 w 6737426"/>
              <a:gd name="connsiteY0" fmla="*/ 0 h 5830018"/>
              <a:gd name="connsiteX1" fmla="*/ 4774810 w 6737426"/>
              <a:gd name="connsiteY1" fmla="*/ 3672469 h 5830018"/>
              <a:gd name="connsiteX2" fmla="*/ 128469 w 6737426"/>
              <a:gd name="connsiteY2" fmla="*/ 4519961 h 5830018"/>
              <a:gd name="connsiteX3" fmla="*/ 76430 w 6737426"/>
              <a:gd name="connsiteY3" fmla="*/ 5434361 h 5830018"/>
              <a:gd name="connsiteX4" fmla="*/ 0 w 6737426"/>
              <a:gd name="connsiteY4" fmla="*/ 5830018 h 5830018"/>
              <a:gd name="connsiteX5" fmla="*/ 6737426 w 6737426"/>
              <a:gd name="connsiteY5" fmla="*/ 5664820 h 5830018"/>
              <a:gd name="connsiteX6" fmla="*/ 6640782 w 6737426"/>
              <a:gd name="connsiteY6" fmla="*/ 22303 h 5830018"/>
              <a:gd name="connsiteX7" fmla="*/ 5808157 w 6737426"/>
              <a:gd name="connsiteY7" fmla="*/ 0 h 583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7426" h="5830018">
                <a:moveTo>
                  <a:pt x="5808157" y="0"/>
                </a:moveTo>
                <a:cubicBezTo>
                  <a:pt x="5780898" y="1372839"/>
                  <a:pt x="5783376" y="2782849"/>
                  <a:pt x="4774810" y="3672469"/>
                </a:cubicBezTo>
                <a:cubicBezTo>
                  <a:pt x="3932273" y="4311806"/>
                  <a:pt x="3356127" y="4628996"/>
                  <a:pt x="128469" y="4519961"/>
                </a:cubicBezTo>
                <a:lnTo>
                  <a:pt x="76430" y="5434361"/>
                </a:lnTo>
                <a:lnTo>
                  <a:pt x="0" y="5830018"/>
                </a:lnTo>
                <a:lnTo>
                  <a:pt x="6737426" y="5664820"/>
                </a:lnTo>
                <a:lnTo>
                  <a:pt x="6640782" y="22303"/>
                </a:lnTo>
                <a:lnTo>
                  <a:pt x="5808157" y="0"/>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4651965" y="3406442"/>
            <a:ext cx="3468979" cy="1574436"/>
          </a:xfrm>
          <a:prstGeom prst="wedgeRoundRectCallout">
            <a:avLst>
              <a:gd name="adj1" fmla="val 81889"/>
              <a:gd name="adj2" fmla="val 88344"/>
              <a:gd name="adj3" fmla="val 16667"/>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en-US" sz="2200" dirty="0">
                <a:solidFill>
                  <a:schemeClr val="tx1"/>
                </a:solidFill>
              </a:rPr>
              <a:t>“Return owners of accounts with overdraft events exceeding a sum of €2000</a:t>
            </a:r>
          </a:p>
          <a:p>
            <a:pPr algn="ctr" rtl="0"/>
            <a:r>
              <a:rPr lang="en-US" sz="2200" dirty="0">
                <a:solidFill>
                  <a:schemeClr val="tx1"/>
                </a:solidFill>
              </a:rPr>
              <a:t>after the year 2006”</a:t>
            </a:r>
          </a:p>
        </p:txBody>
      </p:sp>
    </p:spTree>
    <p:extLst>
      <p:ext uri="{BB962C8B-B14F-4D97-AF65-F5344CB8AC3E}">
        <p14:creationId xmlns:p14="http://schemas.microsoft.com/office/powerpoint/2010/main" val="13752421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(“how”) provenance</a:t>
            </a:r>
            <a:endParaRPr lang="en-US" dirty="0"/>
          </a:p>
        </p:txBody>
      </p:sp>
      <p:sp>
        <p:nvSpPr>
          <p:cNvPr id="3" name="Content Placeholder 2"/>
          <p:cNvSpPr>
            <a:spLocks noGrp="1"/>
          </p:cNvSpPr>
          <p:nvPr>
            <p:ph idx="1"/>
          </p:nvPr>
        </p:nvSpPr>
        <p:spPr/>
        <p:txBody>
          <a:bodyPr/>
          <a:lstStyle/>
          <a:p>
            <a:r>
              <a:rPr lang="en-US" dirty="0" smtClean="0"/>
              <a:t>Well-founded for quite expressive query languages (SPJU with extensions to </a:t>
            </a:r>
            <a:r>
              <a:rPr lang="en-US" dirty="0" err="1" smtClean="0"/>
              <a:t>agg+diff</a:t>
            </a:r>
            <a:r>
              <a:rPr lang="en-US" dirty="0" smtClean="0"/>
              <a:t>+..)</a:t>
            </a:r>
          </a:p>
          <a:p>
            <a:pPr lvl="1"/>
            <a:r>
              <a:rPr lang="en-US" dirty="0" smtClean="0"/>
              <a:t>PTIME computable</a:t>
            </a:r>
          </a:p>
          <a:p>
            <a:pPr lvl="1"/>
            <a:r>
              <a:rPr lang="en-US" dirty="0" smtClean="0"/>
              <a:t>Captures the “essence of computation” ([set-equivalent] queries yield equivalent [Boolean] provenance)</a:t>
            </a:r>
          </a:p>
          <a:p>
            <a:pPr lvl="1"/>
            <a:r>
              <a:rPr lang="en-US" dirty="0" smtClean="0"/>
              <a:t>Semiring provenance [GKT ‘07]: Commutation with homomorphism allows to specialize in multiple meta-data structures of interest</a:t>
            </a:r>
          </a:p>
          <a:p>
            <a:r>
              <a:rPr lang="en-US" dirty="0" smtClean="0"/>
              <a:t>On the other hand:</a:t>
            </a:r>
          </a:p>
          <a:p>
            <a:pPr lvl="1"/>
            <a:r>
              <a:rPr lang="en-US" dirty="0" smtClean="0"/>
              <a:t>Difficult to understand by end-users     </a:t>
            </a:r>
            <a:r>
              <a:rPr lang="en-US" dirty="0" smtClean="0">
                <a:solidFill>
                  <a:srgbClr val="FF0000"/>
                </a:solidFill>
              </a:rPr>
              <a:t>(We will mostly focus on this issue)</a:t>
            </a:r>
          </a:p>
          <a:p>
            <a:pPr lvl="1"/>
            <a:r>
              <a:rPr lang="en-US" dirty="0" smtClean="0"/>
              <a:t>Costly (</a:t>
            </a:r>
            <a:r>
              <a:rPr lang="en-US" dirty="0" err="1" smtClean="0"/>
              <a:t>space+time</a:t>
            </a:r>
            <a:r>
              <a:rPr lang="en-US" dirty="0" smtClean="0"/>
              <a:t>) in practice               </a:t>
            </a:r>
            <a:r>
              <a:rPr lang="en-US" dirty="0" smtClean="0">
                <a:solidFill>
                  <a:srgbClr val="FF0000"/>
                </a:solidFill>
              </a:rPr>
              <a:t>(We will briefly discuss this issue)</a:t>
            </a:r>
          </a:p>
          <a:p>
            <a:pPr lvl="1"/>
            <a:endParaRPr lang="en-US" dirty="0"/>
          </a:p>
        </p:txBody>
      </p:sp>
    </p:spTree>
    <p:extLst>
      <p:ext uri="{BB962C8B-B14F-4D97-AF65-F5344CB8AC3E}">
        <p14:creationId xmlns:p14="http://schemas.microsoft.com/office/powerpoint/2010/main" val="384054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t>
            </a:r>
            <a:endParaRPr lang="en-US" dirty="0"/>
          </a:p>
        </p:txBody>
      </p:sp>
      <p:sp>
        <p:nvSpPr>
          <p:cNvPr id="3" name="Content Placeholder 2"/>
          <p:cNvSpPr>
            <a:spLocks noGrp="1"/>
          </p:cNvSpPr>
          <p:nvPr>
            <p:ph idx="1"/>
          </p:nvPr>
        </p:nvSpPr>
        <p:spPr/>
        <p:txBody>
          <a:bodyPr>
            <a:normAutofit/>
          </a:bodyPr>
          <a:lstStyle/>
          <a:p>
            <a:r>
              <a:rPr lang="en-US" dirty="0" smtClean="0"/>
              <a:t>Note that how-provenance details how different tuples “work together” in query evaluation</a:t>
            </a:r>
          </a:p>
          <a:p>
            <a:pPr lvl="1"/>
            <a:r>
              <a:rPr lang="en-US" dirty="0" smtClean="0"/>
              <a:t>Joint vs. alternative use</a:t>
            </a:r>
          </a:p>
          <a:p>
            <a:r>
              <a:rPr lang="en-US" dirty="0" smtClean="0"/>
              <a:t>Alternatives that may be clearer to the end-user:</a:t>
            </a:r>
          </a:p>
          <a:p>
            <a:pPr lvl="1"/>
            <a:r>
              <a:rPr lang="en-US" dirty="0" smtClean="0"/>
              <a:t>Lineage [Cui </a:t>
            </a:r>
            <a:r>
              <a:rPr lang="en-US" dirty="0" err="1" smtClean="0"/>
              <a:t>Widom</a:t>
            </a:r>
            <a:r>
              <a:rPr lang="en-US" dirty="0" smtClean="0"/>
              <a:t> Wiener, TODS </a:t>
            </a:r>
            <a:r>
              <a:rPr lang="en-IL" dirty="0" smtClean="0"/>
              <a:t>’</a:t>
            </a:r>
            <a:r>
              <a:rPr lang="en-US" dirty="0" smtClean="0"/>
              <a:t>00] is the set of contributing facts</a:t>
            </a:r>
          </a:p>
          <a:p>
            <a:pPr lvl="1"/>
            <a:r>
              <a:rPr lang="en-US" dirty="0" smtClean="0">
                <a:solidFill>
                  <a:srgbClr val="FF0000"/>
                </a:solidFill>
              </a:rPr>
              <a:t>Quantifying/ranking the contribution:</a:t>
            </a:r>
          </a:p>
          <a:p>
            <a:pPr lvl="2"/>
            <a:r>
              <a:rPr lang="en-US" dirty="0" smtClean="0"/>
              <a:t>Causality, Responsibility, Counterfactuals [</a:t>
            </a:r>
            <a:r>
              <a:rPr lang="en-US" dirty="0" err="1" smtClean="0"/>
              <a:t>Meliou</a:t>
            </a:r>
            <a:r>
              <a:rPr lang="en-US" dirty="0" smtClean="0"/>
              <a:t>, </a:t>
            </a:r>
            <a:r>
              <a:rPr lang="en-US" dirty="0" err="1" smtClean="0"/>
              <a:t>Gatterbauer</a:t>
            </a:r>
            <a:r>
              <a:rPr lang="en-US" dirty="0" smtClean="0"/>
              <a:t>, Moore and </a:t>
            </a:r>
            <a:r>
              <a:rPr lang="en-US" dirty="0" err="1" smtClean="0"/>
              <a:t>Suciu</a:t>
            </a:r>
            <a:r>
              <a:rPr lang="en-US" dirty="0" smtClean="0"/>
              <a:t>, VLDB ‘10], [Freire, </a:t>
            </a:r>
            <a:r>
              <a:rPr lang="en-US" dirty="0" err="1" smtClean="0"/>
              <a:t>Gatterbauer</a:t>
            </a:r>
            <a:r>
              <a:rPr lang="en-US" dirty="0" smtClean="0"/>
              <a:t>, </a:t>
            </a:r>
            <a:r>
              <a:rPr lang="en-US" dirty="0" err="1" smtClean="0"/>
              <a:t>Immerman</a:t>
            </a:r>
            <a:r>
              <a:rPr lang="en-US" dirty="0" smtClean="0"/>
              <a:t> and </a:t>
            </a:r>
            <a:r>
              <a:rPr lang="en-US" dirty="0" err="1" smtClean="0"/>
              <a:t>Meliou</a:t>
            </a:r>
            <a:r>
              <a:rPr lang="en-US" dirty="0" smtClean="0"/>
              <a:t>, VLDB ‘15],</a:t>
            </a:r>
            <a:r>
              <a:rPr lang="en-IL" dirty="0" smtClean="0"/>
              <a:t>…</a:t>
            </a:r>
            <a:endParaRPr lang="en-US" dirty="0" smtClean="0"/>
          </a:p>
          <a:p>
            <a:pPr lvl="2"/>
            <a:r>
              <a:rPr lang="en-US" dirty="0" smtClean="0">
                <a:solidFill>
                  <a:srgbClr val="FF0000"/>
                </a:solidFill>
              </a:rPr>
              <a:t>Shapely values</a:t>
            </a:r>
            <a:r>
              <a:rPr lang="en-US" dirty="0" smtClean="0"/>
              <a:t>  [</a:t>
            </a:r>
            <a:r>
              <a:rPr lang="en-US" dirty="0" err="1"/>
              <a:t>Livshits</a:t>
            </a:r>
            <a:r>
              <a:rPr lang="en-US" dirty="0"/>
              <a:t>, </a:t>
            </a:r>
            <a:r>
              <a:rPr lang="en-US" dirty="0" err="1"/>
              <a:t>Bertossi</a:t>
            </a:r>
            <a:r>
              <a:rPr lang="en-US" dirty="0"/>
              <a:t>, </a:t>
            </a:r>
            <a:r>
              <a:rPr lang="en-US" dirty="0" err="1"/>
              <a:t>Kimelfeld</a:t>
            </a:r>
            <a:r>
              <a:rPr lang="en-US" dirty="0"/>
              <a:t> and </a:t>
            </a:r>
            <a:r>
              <a:rPr lang="en-US" dirty="0" err="1"/>
              <a:t>Sebag</a:t>
            </a:r>
            <a:r>
              <a:rPr lang="en-US" dirty="0"/>
              <a:t>, ICDT </a:t>
            </a:r>
            <a:r>
              <a:rPr lang="en-IL" dirty="0"/>
              <a:t>’</a:t>
            </a:r>
            <a:r>
              <a:rPr lang="en-US" dirty="0"/>
              <a:t>20], [</a:t>
            </a:r>
            <a:r>
              <a:rPr lang="en-US" dirty="0" err="1"/>
              <a:t>Reshef</a:t>
            </a:r>
            <a:r>
              <a:rPr lang="en-US" dirty="0"/>
              <a:t>, </a:t>
            </a:r>
            <a:r>
              <a:rPr lang="en-US" dirty="0" err="1"/>
              <a:t>Kimelfeld</a:t>
            </a:r>
            <a:r>
              <a:rPr lang="en-US" dirty="0"/>
              <a:t> and </a:t>
            </a:r>
            <a:r>
              <a:rPr lang="en-US" dirty="0" err="1"/>
              <a:t>Livshits</a:t>
            </a:r>
            <a:r>
              <a:rPr lang="en-US" dirty="0"/>
              <a:t>, PODS ‘20</a:t>
            </a:r>
            <a:r>
              <a:rPr lang="en-US" dirty="0" smtClean="0">
                <a:solidFill>
                  <a:schemeClr val="bg1">
                    <a:lumMod val="50000"/>
                  </a:schemeClr>
                </a:solidFill>
              </a:rPr>
              <a:t>],</a:t>
            </a:r>
            <a:r>
              <a:rPr lang="en-IL" dirty="0" smtClean="0">
                <a:solidFill>
                  <a:schemeClr val="bg1">
                    <a:lumMod val="50000"/>
                  </a:schemeClr>
                </a:solidFill>
              </a:rPr>
              <a:t>…</a:t>
            </a:r>
            <a:endParaRPr lang="he-IL" dirty="0">
              <a:solidFill>
                <a:schemeClr val="bg1">
                  <a:lumMod val="50000"/>
                </a:schemeClr>
              </a:solidFill>
            </a:endParaRPr>
          </a:p>
          <a:p>
            <a:pPr lvl="2"/>
            <a:endParaRPr lang="en-US" dirty="0" smtClean="0"/>
          </a:p>
          <a:p>
            <a:pPr lvl="1"/>
            <a:endParaRPr lang="en-US" dirty="0"/>
          </a:p>
        </p:txBody>
      </p:sp>
    </p:spTree>
    <p:extLst>
      <p:ext uri="{BB962C8B-B14F-4D97-AF65-F5344CB8AC3E}">
        <p14:creationId xmlns:p14="http://schemas.microsoft.com/office/powerpoint/2010/main" val="214899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27863</TotalTime>
  <Words>3388</Words>
  <Application>Microsoft Office PowerPoint</Application>
  <PresentationFormat>Widescreen</PresentationFormat>
  <Paragraphs>529</Paragraphs>
  <Slides>69</Slides>
  <Notes>30</Notes>
  <HiddenSlides>20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Cambria Math</vt:lpstr>
      <vt:lpstr>Century Gothic</vt:lpstr>
      <vt:lpstr>Consolas</vt:lpstr>
      <vt:lpstr>Times New Roman</vt:lpstr>
      <vt:lpstr>Office Theme</vt:lpstr>
      <vt:lpstr>Computing the Shapley Value of Facts in Query Answering</vt:lpstr>
      <vt:lpstr>European Research Council Project  ProDIS: Provenance for Data Intensive Systems</vt:lpstr>
      <vt:lpstr>The talk is largely based on:</vt:lpstr>
      <vt:lpstr>Explaining Computation</vt:lpstr>
      <vt:lpstr>Data Provenance</vt:lpstr>
      <vt:lpstr>PowerPoint Presentation</vt:lpstr>
      <vt:lpstr>PowerPoint Presentation</vt:lpstr>
      <vt:lpstr>Fine-grained (“how”) provenance</vt:lpstr>
      <vt:lpstr>Alternatives</vt:lpstr>
      <vt:lpstr>Shapley values</vt:lpstr>
      <vt:lpstr>Properties of Shapley</vt:lpstr>
      <vt:lpstr>SHAP</vt:lpstr>
      <vt:lpstr>PowerPoint Presentation</vt:lpstr>
      <vt:lpstr>PowerPoint Presentation</vt:lpstr>
      <vt:lpstr>“Interest in Fashion” Feature</vt:lpstr>
      <vt:lpstr>PowerPoint Presentation</vt:lpstr>
      <vt:lpstr>Shapley value in query answering</vt:lpstr>
      <vt:lpstr>Prior Research on Shapley  and SHAP in Query Answering</vt:lpstr>
      <vt:lpstr>Some previous theoretical results</vt:lpstr>
      <vt:lpstr>Our solution (A Bird’s Eye View)</vt:lpstr>
      <vt:lpstr>Exact computation</vt:lpstr>
      <vt:lpstr>Knowledge Compilers and d-D Circuits</vt:lpstr>
      <vt:lpstr>Example</vt:lpstr>
      <vt:lpstr>Reduction to #SAT_k</vt:lpstr>
      <vt:lpstr>Reduction to #SAT_k</vt:lpstr>
      <vt:lpstr>Reduction to #SAT_k</vt:lpstr>
      <vt:lpstr>Reduction to #SAT_k</vt:lpstr>
      <vt:lpstr>Reduction to #SAT_k</vt:lpstr>
      <vt:lpstr>Exact computation</vt:lpstr>
      <vt:lpstr>Exact computation</vt:lpstr>
      <vt:lpstr>Exact computation</vt:lpstr>
      <vt:lpstr>Exact computation</vt:lpstr>
      <vt:lpstr>Exact computation</vt:lpstr>
      <vt:lpstr>Exact computation</vt:lpstr>
      <vt:lpstr>Exact computation</vt:lpstr>
      <vt:lpstr>Exact computation</vt:lpstr>
      <vt:lpstr>Exact computation</vt:lpstr>
      <vt:lpstr>Exact computation</vt:lpstr>
      <vt:lpstr>Knowledge Compilers         </vt:lpstr>
      <vt:lpstr>General Connection to Probabilistic Databases</vt:lpstr>
      <vt:lpstr>Making it work</vt:lpstr>
      <vt:lpstr>Inexact computation</vt:lpstr>
      <vt:lpstr>Inexact ranking</vt:lpstr>
      <vt:lpstr>CNF Proxy</vt:lpstr>
      <vt:lpstr>CNF Proxy</vt:lpstr>
      <vt:lpstr>Experiments</vt:lpstr>
      <vt:lpstr>Setup</vt:lpstr>
      <vt:lpstr>Success rate for exact computation</vt:lpstr>
      <vt:lpstr>Representative statistics (exact computation)</vt:lpstr>
      <vt:lpstr>Cases that do not compile are also hard for smaller DBs</vt:lpstr>
      <vt:lpstr>Exact computation running times</vt:lpstr>
      <vt:lpstr>Inexact computation</vt:lpstr>
      <vt:lpstr>Inexact computation (per sampling budget)</vt:lpstr>
      <vt:lpstr>Inexact computation</vt:lpstr>
      <vt:lpstr>Inexact computation running time</vt:lpstr>
      <vt:lpstr>Inexact computation running time</vt:lpstr>
      <vt:lpstr>Inexact computation (per provenance size) </vt:lpstr>
      <vt:lpstr>Inexact computation (per provenance size) </vt:lpstr>
      <vt:lpstr>Hybrid computation</vt:lpstr>
      <vt:lpstr>Hybrid computation</vt:lpstr>
      <vt:lpstr>ShapGraph [Demo @ SIGMOD ‘22]</vt:lpstr>
      <vt:lpstr>ShapGraph [Demo @ SIGMOD ‘22]</vt:lpstr>
      <vt:lpstr>PowerPoint Presentation</vt:lpstr>
      <vt:lpstr>Future Work</vt:lpstr>
      <vt:lpstr>The DBShap dataset</vt:lpstr>
      <vt:lpstr>DB-based explanations can help!</vt:lpstr>
      <vt:lpstr>T-REX: Table Repair Explanations</vt:lpstr>
      <vt:lpstr>CEC: Constraint-based Explanations for Predictions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the Shapley Value of Facts in Query Answering</dc:title>
  <dc:creator>נוה פרוסט</dc:creator>
  <cp:lastModifiedBy>user</cp:lastModifiedBy>
  <cp:revision>910</cp:revision>
  <cp:lastPrinted>2022-08-03T16:01:30Z</cp:lastPrinted>
  <dcterms:created xsi:type="dcterms:W3CDTF">2021-10-05T16:23:27Z</dcterms:created>
  <dcterms:modified xsi:type="dcterms:W3CDTF">2022-08-04T09:10:34Z</dcterms:modified>
</cp:coreProperties>
</file>